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442" r:id="rId2"/>
    <p:sldId id="512" r:id="rId3"/>
    <p:sldId id="524" r:id="rId4"/>
    <p:sldId id="507" r:id="rId5"/>
    <p:sldId id="523" r:id="rId6"/>
    <p:sldId id="519" r:id="rId7"/>
    <p:sldId id="511" r:id="rId8"/>
    <p:sldId id="508" r:id="rId9"/>
    <p:sldId id="509" r:id="rId10"/>
    <p:sldId id="513" r:id="rId11"/>
    <p:sldId id="515" r:id="rId12"/>
    <p:sldId id="488" r:id="rId13"/>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ven Fawkes" initials="" lastIdx="1" clrIdx="0"/>
  <p:cmAuthor id="1" name="Steven Fawkes" initials="SF" lastIdx="1" clrIdx="1">
    <p:extLst/>
  </p:cmAuthor>
  <p:cmAuthor id="2" name="Quitterie de Rivoyre" initials="QdR" lastIdx="6" clrIdx="2">
    <p:extLst/>
  </p:cmAuthor>
  <p:cmAuthor id="3" name="Jorge Rodrigues de Almeida" initials="JRdA" lastIdx="10"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4970"/>
    <a:srgbClr val="0059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93" autoAdjust="0"/>
    <p:restoredTop sz="84013" autoAdjust="0"/>
  </p:normalViewPr>
  <p:slideViewPr>
    <p:cSldViewPr>
      <p:cViewPr varScale="1">
        <p:scale>
          <a:sx n="76" d="100"/>
          <a:sy n="76" d="100"/>
        </p:scale>
        <p:origin x="1536" y="8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75" d="100"/>
        <a:sy n="75" d="100"/>
      </p:scale>
      <p:origin x="0" y="42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18C20DF9-A80D-B545-BC7D-014F0FA24222}" type="datetimeFigureOut">
              <a:rPr lang="en-US" smtClean="0"/>
              <a:t>4/25/2018</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81A30649-6CC3-E245-B684-98493EFBA0D8}" type="slidenum">
              <a:rPr lang="en-US" smtClean="0"/>
              <a:t>‹#›</a:t>
            </a:fld>
            <a:endParaRPr lang="en-US"/>
          </a:p>
        </p:txBody>
      </p:sp>
    </p:spTree>
    <p:extLst>
      <p:ext uri="{BB962C8B-B14F-4D97-AF65-F5344CB8AC3E}">
        <p14:creationId xmlns:p14="http://schemas.microsoft.com/office/powerpoint/2010/main" val="41303783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74BCA7BC-9101-4915-9449-AFDA93C42622}" type="datetimeFigureOut">
              <a:rPr lang="en-GB" smtClean="0"/>
              <a:t>25/04/2018</a:t>
            </a:fld>
            <a:endParaRPr lang="en-GB"/>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E10B680D-5827-4187-8985-CF03710D37A8}" type="slidenum">
              <a:rPr lang="en-GB" smtClean="0"/>
              <a:t>‹#›</a:t>
            </a:fld>
            <a:endParaRPr lang="en-GB"/>
          </a:p>
        </p:txBody>
      </p:sp>
    </p:spTree>
    <p:extLst>
      <p:ext uri="{BB962C8B-B14F-4D97-AF65-F5344CB8AC3E}">
        <p14:creationId xmlns:p14="http://schemas.microsoft.com/office/powerpoint/2010/main" val="3969606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about the other requirements</a:t>
            </a:r>
            <a:r>
              <a:rPr lang="en-GB" baseline="0" dirty="0"/>
              <a:t> e.g. description of OPV report…</a:t>
            </a:r>
            <a:endParaRPr lang="en-GB" dirty="0"/>
          </a:p>
        </p:txBody>
      </p:sp>
      <p:sp>
        <p:nvSpPr>
          <p:cNvPr id="4" name="Slide Number Placeholder 3"/>
          <p:cNvSpPr>
            <a:spLocks noGrp="1"/>
          </p:cNvSpPr>
          <p:nvPr>
            <p:ph type="sldNum" sz="quarter" idx="10"/>
          </p:nvPr>
        </p:nvSpPr>
        <p:spPr/>
        <p:txBody>
          <a:bodyPr/>
          <a:lstStyle/>
          <a:p>
            <a:fld id="{E10B680D-5827-4187-8985-CF03710D37A8}" type="slidenum">
              <a:rPr lang="en-GB" smtClean="0"/>
              <a:t>9</a:t>
            </a:fld>
            <a:endParaRPr lang="en-GB"/>
          </a:p>
        </p:txBody>
      </p:sp>
    </p:spTree>
    <p:extLst>
      <p:ext uri="{BB962C8B-B14F-4D97-AF65-F5344CB8AC3E}">
        <p14:creationId xmlns:p14="http://schemas.microsoft.com/office/powerpoint/2010/main" val="2037295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4DE6B59-B4A2-4A0A-A927-13CAD07243C8}" type="datetimeFigureOut">
              <a:rPr lang="en-GB" smtClean="0"/>
              <a:t>25/04/2018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8CD5E5-E132-4454-9254-CF7442CB389F}" type="slidenum">
              <a:rPr lang="en-GB" smtClean="0"/>
              <a:t>‹#›</a:t>
            </a:fld>
            <a:endParaRPr lang="en-GB"/>
          </a:p>
        </p:txBody>
      </p:sp>
    </p:spTree>
    <p:extLst>
      <p:ext uri="{BB962C8B-B14F-4D97-AF65-F5344CB8AC3E}">
        <p14:creationId xmlns:p14="http://schemas.microsoft.com/office/powerpoint/2010/main" val="1416584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4DE6B59-B4A2-4A0A-A927-13CAD07243C8}" type="datetimeFigureOut">
              <a:rPr lang="en-GB" smtClean="0"/>
              <a:t>25/04/2018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8CD5E5-E132-4454-9254-CF7442CB389F}" type="slidenum">
              <a:rPr lang="en-GB" smtClean="0"/>
              <a:t>‹#›</a:t>
            </a:fld>
            <a:endParaRPr lang="en-GB"/>
          </a:p>
        </p:txBody>
      </p:sp>
    </p:spTree>
    <p:extLst>
      <p:ext uri="{BB962C8B-B14F-4D97-AF65-F5344CB8AC3E}">
        <p14:creationId xmlns:p14="http://schemas.microsoft.com/office/powerpoint/2010/main" val="3716459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DE6B59-B4A2-4A0A-A927-13CAD07243C8}" type="datetimeFigureOut">
              <a:rPr lang="en-GB" smtClean="0"/>
              <a:t>25/04/2018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68CD5E5-E132-4454-9254-CF7442CB389F}" type="slidenum">
              <a:rPr lang="en-GB" smtClean="0"/>
              <a:t>‹#›</a:t>
            </a:fld>
            <a:endParaRPr lang="en-GB"/>
          </a:p>
        </p:txBody>
      </p:sp>
    </p:spTree>
    <p:extLst>
      <p:ext uri="{BB962C8B-B14F-4D97-AF65-F5344CB8AC3E}">
        <p14:creationId xmlns:p14="http://schemas.microsoft.com/office/powerpoint/2010/main" val="1293738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81470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6"/>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DE6B59-B4A2-4A0A-A927-13CAD07243C8}" type="datetimeFigureOut">
              <a:rPr lang="en-GB" smtClean="0"/>
              <a:t>25/04/2018</a:t>
            </a:fld>
            <a:endParaRPr lang="en-GB"/>
          </a:p>
        </p:txBody>
      </p:sp>
      <p:sp>
        <p:nvSpPr>
          <p:cNvPr id="5" name="Footer Placeholder 4"/>
          <p:cNvSpPr>
            <a:spLocks noGrp="1"/>
          </p:cNvSpPr>
          <p:nvPr>
            <p:ph type="ftr" sz="quarter" idx="3"/>
          </p:nvPr>
        </p:nvSpPr>
        <p:spPr>
          <a:xfrm>
            <a:off x="4165600" y="6356356"/>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6"/>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8CD5E5-E132-4454-9254-CF7442CB389F}" type="slidenum">
              <a:rPr lang="en-GB" smtClean="0"/>
              <a:t>‹#›</a:t>
            </a:fld>
            <a:endParaRPr lang="en-GB"/>
          </a:p>
        </p:txBody>
      </p:sp>
      <p:pic>
        <p:nvPicPr>
          <p:cNvPr id="8" name="Picture 8" descr="ICP Logo newest.png"/>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174651" y="6220069"/>
            <a:ext cx="1806549" cy="547373"/>
          </a:xfrm>
          <a:prstGeom prst="rect">
            <a:avLst/>
          </a:prstGeom>
        </p:spPr>
      </p:pic>
    </p:spTree>
    <p:extLst>
      <p:ext uri="{BB962C8B-B14F-4D97-AF65-F5344CB8AC3E}">
        <p14:creationId xmlns:p14="http://schemas.microsoft.com/office/powerpoint/2010/main" val="808161670"/>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5" r:id="rId3"/>
    <p:sldLayoutId id="2147483664" r:id="rId4"/>
  </p:sldLayoutIdLst>
  <p:txStyles>
    <p:titleStyle>
      <a:lvl1pPr algn="ctr" defTabSz="914372" rtl="0" eaLnBrk="1" latinLnBrk="0" hangingPunct="1">
        <a:spcBef>
          <a:spcPct val="0"/>
        </a:spcBef>
        <a:buNone/>
        <a:defRPr sz="4400" kern="1200">
          <a:solidFill>
            <a:schemeClr val="tx1"/>
          </a:solidFill>
          <a:latin typeface="+mj-lt"/>
          <a:ea typeface="+mj-ea"/>
          <a:cs typeface="+mj-cs"/>
        </a:defRPr>
      </a:lvl1pPr>
    </p:titleStyle>
    <p:bodyStyle>
      <a:lvl1pPr marL="342890" indent="-342890" algn="l" defTabSz="914372"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28" indent="-285741" algn="l" defTabSz="914372"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65" indent="-228593" algn="l" defTabSz="91437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51" indent="-228593" algn="l" defTabSz="91437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37" indent="-228593" algn="l" defTabSz="91437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22" indent="-228593" algn="l" defTabSz="91437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08" indent="-228593" algn="l" defTabSz="91437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894" indent="-228593" algn="l" defTabSz="91437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080" indent="-228593" algn="l" defTabSz="91437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2" rtl="0" eaLnBrk="1" latinLnBrk="0" hangingPunct="1">
        <a:defRPr sz="1800" kern="1200">
          <a:solidFill>
            <a:schemeClr val="tx1"/>
          </a:solidFill>
          <a:latin typeface="+mn-lt"/>
          <a:ea typeface="+mn-ea"/>
          <a:cs typeface="+mn-cs"/>
        </a:defRPr>
      </a:lvl1pPr>
      <a:lvl2pPr marL="457187" algn="l" defTabSz="914372" rtl="0" eaLnBrk="1" latinLnBrk="0" hangingPunct="1">
        <a:defRPr sz="1800" kern="1200">
          <a:solidFill>
            <a:schemeClr val="tx1"/>
          </a:solidFill>
          <a:latin typeface="+mn-lt"/>
          <a:ea typeface="+mn-ea"/>
          <a:cs typeface="+mn-cs"/>
        </a:defRPr>
      </a:lvl2pPr>
      <a:lvl3pPr marL="914372" algn="l" defTabSz="914372" rtl="0" eaLnBrk="1" latinLnBrk="0" hangingPunct="1">
        <a:defRPr sz="1800" kern="1200">
          <a:solidFill>
            <a:schemeClr val="tx1"/>
          </a:solidFill>
          <a:latin typeface="+mn-lt"/>
          <a:ea typeface="+mn-ea"/>
          <a:cs typeface="+mn-cs"/>
        </a:defRPr>
      </a:lvl3pPr>
      <a:lvl4pPr marL="1371558" algn="l" defTabSz="914372" rtl="0" eaLnBrk="1" latinLnBrk="0" hangingPunct="1">
        <a:defRPr sz="1800" kern="1200">
          <a:solidFill>
            <a:schemeClr val="tx1"/>
          </a:solidFill>
          <a:latin typeface="+mn-lt"/>
          <a:ea typeface="+mn-ea"/>
          <a:cs typeface="+mn-cs"/>
        </a:defRPr>
      </a:lvl4pPr>
      <a:lvl5pPr marL="1828744" algn="l" defTabSz="914372" rtl="0" eaLnBrk="1" latinLnBrk="0" hangingPunct="1">
        <a:defRPr sz="1800" kern="1200">
          <a:solidFill>
            <a:schemeClr val="tx1"/>
          </a:solidFill>
          <a:latin typeface="+mn-lt"/>
          <a:ea typeface="+mn-ea"/>
          <a:cs typeface="+mn-cs"/>
        </a:defRPr>
      </a:lvl5pPr>
      <a:lvl6pPr marL="2285930" algn="l" defTabSz="914372" rtl="0" eaLnBrk="1" latinLnBrk="0" hangingPunct="1">
        <a:defRPr sz="1800" kern="1200">
          <a:solidFill>
            <a:schemeClr val="tx1"/>
          </a:solidFill>
          <a:latin typeface="+mn-lt"/>
          <a:ea typeface="+mn-ea"/>
          <a:cs typeface="+mn-cs"/>
        </a:defRPr>
      </a:lvl6pPr>
      <a:lvl7pPr marL="2743117" algn="l" defTabSz="914372" rtl="0" eaLnBrk="1" latinLnBrk="0" hangingPunct="1">
        <a:defRPr sz="1800" kern="1200">
          <a:solidFill>
            <a:schemeClr val="tx1"/>
          </a:solidFill>
          <a:latin typeface="+mn-lt"/>
          <a:ea typeface="+mn-ea"/>
          <a:cs typeface="+mn-cs"/>
        </a:defRPr>
      </a:lvl7pPr>
      <a:lvl8pPr marL="3200301" algn="l" defTabSz="914372" rtl="0" eaLnBrk="1" latinLnBrk="0" hangingPunct="1">
        <a:defRPr sz="1800" kern="1200">
          <a:solidFill>
            <a:schemeClr val="tx1"/>
          </a:solidFill>
          <a:latin typeface="+mn-lt"/>
          <a:ea typeface="+mn-ea"/>
          <a:cs typeface="+mn-cs"/>
        </a:defRPr>
      </a:lvl8pPr>
      <a:lvl9pPr marL="3657487" algn="l" defTabSz="91437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25199"/>
            <a:ext cx="12192000" cy="75608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3" descr="ICP Logo new white.png"/>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407368" y="5923377"/>
            <a:ext cx="2567855" cy="778045"/>
          </a:xfrm>
          <a:prstGeom prst="rect">
            <a:avLst/>
          </a:prstGeom>
        </p:spPr>
      </p:pic>
      <p:sp>
        <p:nvSpPr>
          <p:cNvPr id="10" name="Title 1"/>
          <p:cNvSpPr txBox="1">
            <a:spLocks/>
          </p:cNvSpPr>
          <p:nvPr/>
        </p:nvSpPr>
        <p:spPr>
          <a:xfrm>
            <a:off x="1343472" y="1689434"/>
            <a:ext cx="9577063" cy="685800"/>
          </a:xfrm>
          <a:prstGeom prst="rect">
            <a:avLst/>
          </a:prstGeom>
        </p:spPr>
        <p:txBody>
          <a:bodyPr/>
          <a:lstStyle>
            <a:lvl1pPr algn="l" defTabSz="1828891" rtl="0" eaLnBrk="1" latinLnBrk="0" hangingPunct="1">
              <a:lnSpc>
                <a:spcPct val="90000"/>
              </a:lnSpc>
              <a:spcBef>
                <a:spcPct val="0"/>
              </a:spcBef>
              <a:buNone/>
              <a:defRPr sz="8800" b="0" i="0" kern="1200">
                <a:solidFill>
                  <a:schemeClr val="tx1">
                    <a:lumMod val="50000"/>
                    <a:lumOff val="50000"/>
                  </a:schemeClr>
                </a:solidFill>
                <a:latin typeface="Gotham Light"/>
                <a:ea typeface="+mj-ea"/>
                <a:cs typeface="Gotham Light"/>
              </a:defRPr>
            </a:lvl1pPr>
          </a:lstStyle>
          <a:p>
            <a:pPr algn="ctr"/>
            <a:r>
              <a:rPr lang="en-US" sz="3200" b="1" dirty="0">
                <a:solidFill>
                  <a:schemeClr val="bg1"/>
                </a:solidFill>
                <a:latin typeface="Arial" charset="0"/>
                <a:ea typeface="Arial" charset="0"/>
                <a:cs typeface="Arial" charset="0"/>
              </a:rPr>
              <a:t>ICP District Energy 3</a:t>
            </a:r>
            <a:r>
              <a:rPr lang="en-US" sz="3200" b="1" baseline="30000" dirty="0">
                <a:solidFill>
                  <a:schemeClr val="bg1"/>
                </a:solidFill>
                <a:latin typeface="Arial" charset="0"/>
                <a:ea typeface="Arial" charset="0"/>
                <a:cs typeface="Arial" charset="0"/>
              </a:rPr>
              <a:t>rd</a:t>
            </a:r>
            <a:r>
              <a:rPr lang="en-US" sz="3200" b="1" dirty="0">
                <a:solidFill>
                  <a:schemeClr val="bg1"/>
                </a:solidFill>
                <a:latin typeface="Arial" charset="0"/>
                <a:ea typeface="Arial" charset="0"/>
                <a:cs typeface="Arial" charset="0"/>
              </a:rPr>
              <a:t> Technical Forum Meeting</a:t>
            </a:r>
          </a:p>
          <a:p>
            <a:pPr algn="ctr"/>
            <a:r>
              <a:rPr lang="pt-PT" sz="3200" b="1" dirty="0">
                <a:solidFill>
                  <a:schemeClr val="bg1"/>
                </a:solidFill>
                <a:latin typeface="Arial" charset="0"/>
                <a:ea typeface="Arial" charset="0"/>
                <a:cs typeface="Arial" charset="0"/>
              </a:rPr>
              <a:t>V</a:t>
            </a:r>
            <a:r>
              <a:rPr lang="en-US" sz="3200" b="1" dirty="0" err="1">
                <a:solidFill>
                  <a:schemeClr val="bg1"/>
                </a:solidFill>
                <a:latin typeface="Arial" charset="0"/>
                <a:ea typeface="Arial" charset="0"/>
                <a:cs typeface="Arial" charset="0"/>
              </a:rPr>
              <a:t>ersion</a:t>
            </a:r>
            <a:r>
              <a:rPr lang="en-US" sz="3200" b="1" dirty="0">
                <a:solidFill>
                  <a:schemeClr val="bg1"/>
                </a:solidFill>
                <a:latin typeface="Arial" charset="0"/>
                <a:ea typeface="Arial" charset="0"/>
                <a:cs typeface="Arial" charset="0"/>
              </a:rPr>
              <a:t> 1.0 presentation</a:t>
            </a:r>
          </a:p>
        </p:txBody>
      </p:sp>
      <p:sp>
        <p:nvSpPr>
          <p:cNvPr id="11" name="Content Placeholder 2"/>
          <p:cNvSpPr txBox="1">
            <a:spLocks/>
          </p:cNvSpPr>
          <p:nvPr/>
        </p:nvSpPr>
        <p:spPr>
          <a:xfrm>
            <a:off x="1844838" y="2538684"/>
            <a:ext cx="8541936" cy="2208368"/>
          </a:xfrm>
          <a:prstGeom prst="rect">
            <a:avLst/>
          </a:prstGeom>
        </p:spPr>
        <p:txBody>
          <a:bodyPr/>
          <a:lstStyle>
            <a:lvl1pPr marL="457223" indent="-457223" algn="l" defTabSz="1828891" rtl="0" eaLnBrk="1" latinLnBrk="0" hangingPunct="1">
              <a:lnSpc>
                <a:spcPct val="90000"/>
              </a:lnSpc>
              <a:spcBef>
                <a:spcPts val="2000"/>
              </a:spcBef>
              <a:buFont typeface="Arial" panose="020B0604020202020204" pitchFamily="34" charset="0"/>
              <a:buChar char="•"/>
              <a:defRPr sz="5600" b="0" i="0" kern="1200">
                <a:solidFill>
                  <a:schemeClr val="tx1">
                    <a:lumMod val="50000"/>
                    <a:lumOff val="50000"/>
                  </a:schemeClr>
                </a:solidFill>
                <a:latin typeface="Gotham Book"/>
                <a:ea typeface="+mn-ea"/>
                <a:cs typeface="Gotham Book"/>
              </a:defRPr>
            </a:lvl1pPr>
            <a:lvl2pPr marL="1371669" indent="-457223" algn="l" defTabSz="1828891" rtl="0" eaLnBrk="1" latinLnBrk="0" hangingPunct="1">
              <a:lnSpc>
                <a:spcPct val="90000"/>
              </a:lnSpc>
              <a:spcBef>
                <a:spcPts val="1000"/>
              </a:spcBef>
              <a:buFont typeface="Arial" panose="020B0604020202020204" pitchFamily="34" charset="0"/>
              <a:buChar char="•"/>
              <a:defRPr sz="4800" b="0" i="0" kern="1200">
                <a:solidFill>
                  <a:schemeClr val="tx1">
                    <a:lumMod val="50000"/>
                    <a:lumOff val="50000"/>
                  </a:schemeClr>
                </a:solidFill>
                <a:latin typeface="Gotham Book"/>
                <a:ea typeface="+mn-ea"/>
                <a:cs typeface="Gotham Book"/>
              </a:defRPr>
            </a:lvl2pPr>
            <a:lvl3pPr marL="2286114" indent="-457223" algn="l" defTabSz="1828891" rtl="0" eaLnBrk="1" latinLnBrk="0" hangingPunct="1">
              <a:lnSpc>
                <a:spcPct val="90000"/>
              </a:lnSpc>
              <a:spcBef>
                <a:spcPts val="1000"/>
              </a:spcBef>
              <a:buFont typeface="Arial" panose="020B0604020202020204" pitchFamily="34" charset="0"/>
              <a:buChar char="•"/>
              <a:defRPr sz="4000" b="0" i="0" kern="1200">
                <a:solidFill>
                  <a:schemeClr val="tx1">
                    <a:lumMod val="50000"/>
                    <a:lumOff val="50000"/>
                  </a:schemeClr>
                </a:solidFill>
                <a:latin typeface="Gotham Book"/>
                <a:ea typeface="+mn-ea"/>
                <a:cs typeface="Gotham Book"/>
              </a:defRPr>
            </a:lvl3pPr>
            <a:lvl4pPr marL="3200560" indent="-457223" algn="l" defTabSz="1828891" rtl="0" eaLnBrk="1" latinLnBrk="0" hangingPunct="1">
              <a:lnSpc>
                <a:spcPct val="90000"/>
              </a:lnSpc>
              <a:spcBef>
                <a:spcPts val="1000"/>
              </a:spcBef>
              <a:buFont typeface="Arial" panose="020B0604020202020204" pitchFamily="34" charset="0"/>
              <a:buChar char="•"/>
              <a:defRPr sz="3600" b="0" i="0" kern="1200">
                <a:solidFill>
                  <a:schemeClr val="tx1">
                    <a:lumMod val="50000"/>
                    <a:lumOff val="50000"/>
                  </a:schemeClr>
                </a:solidFill>
                <a:latin typeface="Gotham Book"/>
                <a:ea typeface="+mn-ea"/>
                <a:cs typeface="Gotham Book"/>
              </a:defRPr>
            </a:lvl4pPr>
            <a:lvl5pPr marL="4115006" indent="-457223" algn="l" defTabSz="1828891" rtl="0" eaLnBrk="1" latinLnBrk="0" hangingPunct="1">
              <a:lnSpc>
                <a:spcPct val="90000"/>
              </a:lnSpc>
              <a:spcBef>
                <a:spcPts val="1000"/>
              </a:spcBef>
              <a:buFont typeface="Arial" panose="020B0604020202020204" pitchFamily="34" charset="0"/>
              <a:buChar char="•"/>
              <a:defRPr sz="3600" b="0" i="0" kern="1200">
                <a:solidFill>
                  <a:schemeClr val="tx1">
                    <a:lumMod val="50000"/>
                    <a:lumOff val="50000"/>
                  </a:schemeClr>
                </a:solidFill>
                <a:latin typeface="Gotham Book"/>
                <a:ea typeface="+mn-ea"/>
                <a:cs typeface="Gotham Book"/>
              </a:defRPr>
            </a:lvl5pPr>
            <a:lvl6pPr marL="5029451" indent="-457223" algn="l" defTabSz="1828891"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897" indent="-457223" algn="l" defTabSz="1828891"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8343" indent="-457223" algn="l" defTabSz="1828891"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789" indent="-457223" algn="l" defTabSz="1828891"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buNone/>
            </a:pPr>
            <a:endParaRPr lang="en-GB" sz="1800" dirty="0">
              <a:solidFill>
                <a:schemeClr val="bg1"/>
              </a:solidFill>
            </a:endParaRPr>
          </a:p>
        </p:txBody>
      </p:sp>
      <p:sp>
        <p:nvSpPr>
          <p:cNvPr id="12" name="Title 1"/>
          <p:cNvSpPr txBox="1">
            <a:spLocks/>
          </p:cNvSpPr>
          <p:nvPr/>
        </p:nvSpPr>
        <p:spPr>
          <a:xfrm>
            <a:off x="2975223" y="3700114"/>
            <a:ext cx="6988237" cy="898384"/>
          </a:xfrm>
          <a:prstGeom prst="rect">
            <a:avLst/>
          </a:prstGeom>
        </p:spPr>
        <p:txBody>
          <a:bodyPr vert="horz" lIns="91440" tIns="45720" rIns="91440" bIns="45720" rtlCol="0" anchor="ctr">
            <a:normAutofit fontScale="92500" lnSpcReduction="20000"/>
          </a:bodyPr>
          <a:lstStyle>
            <a:lvl1pPr algn="ctr" defTabSz="914372" rtl="0" eaLnBrk="1" latinLnBrk="0" hangingPunct="1">
              <a:spcBef>
                <a:spcPct val="0"/>
              </a:spcBef>
              <a:buNone/>
              <a:defRPr sz="4400" kern="1200">
                <a:solidFill>
                  <a:schemeClr val="tx1"/>
                </a:solidFill>
                <a:latin typeface="+mj-lt"/>
                <a:ea typeface="+mj-ea"/>
                <a:cs typeface="+mj-cs"/>
              </a:defRPr>
            </a:lvl1pPr>
          </a:lstStyle>
          <a:p>
            <a:pPr algn="l"/>
            <a:r>
              <a:rPr lang="en-US" sz="2200" b="1" dirty="0">
                <a:solidFill>
                  <a:schemeClr val="bg1"/>
                </a:solidFill>
                <a:latin typeface="Arial" charset="0"/>
                <a:ea typeface="Arial" charset="0"/>
                <a:cs typeface="Arial" charset="0"/>
              </a:rPr>
              <a:t>April 25</a:t>
            </a:r>
            <a:r>
              <a:rPr lang="en-US" sz="2200" b="1" baseline="30000" dirty="0">
                <a:solidFill>
                  <a:schemeClr val="bg1"/>
                </a:solidFill>
                <a:latin typeface="Arial" charset="0"/>
                <a:ea typeface="Arial" charset="0"/>
                <a:cs typeface="Arial" charset="0"/>
              </a:rPr>
              <a:t>th</a:t>
            </a:r>
            <a:r>
              <a:rPr lang="en-US" sz="2200" b="1" dirty="0">
                <a:solidFill>
                  <a:schemeClr val="bg1"/>
                </a:solidFill>
                <a:latin typeface="Arial" charset="0"/>
                <a:ea typeface="Arial" charset="0"/>
                <a:cs typeface="Arial" charset="0"/>
              </a:rPr>
              <a:t>,</a:t>
            </a:r>
            <a:r>
              <a:rPr lang="en-US" sz="2200" b="1" baseline="30000" dirty="0">
                <a:solidFill>
                  <a:schemeClr val="bg1"/>
                </a:solidFill>
                <a:latin typeface="Arial" charset="0"/>
                <a:ea typeface="Arial" charset="0"/>
                <a:cs typeface="Arial" charset="0"/>
              </a:rPr>
              <a:t> </a:t>
            </a:r>
            <a:r>
              <a:rPr lang="en-US" sz="2200" b="1" dirty="0">
                <a:solidFill>
                  <a:schemeClr val="bg1"/>
                </a:solidFill>
                <a:latin typeface="Arial" charset="0"/>
                <a:ea typeface="Arial" charset="0"/>
                <a:cs typeface="Arial" charset="0"/>
              </a:rPr>
              <a:t>2018</a:t>
            </a:r>
          </a:p>
          <a:p>
            <a:pPr algn="l"/>
            <a:r>
              <a:rPr lang="en-US" sz="2200" b="1" dirty="0">
                <a:solidFill>
                  <a:schemeClr val="bg1"/>
                </a:solidFill>
                <a:latin typeface="Arial" charset="0"/>
                <a:ea typeface="Arial" charset="0"/>
                <a:cs typeface="Arial" charset="0"/>
              </a:rPr>
              <a:t>Luís Castanheira, ICP Europe Technical Director</a:t>
            </a:r>
          </a:p>
          <a:p>
            <a:pPr algn="l"/>
            <a:r>
              <a:rPr lang="en-US" sz="2200" b="1" dirty="0">
                <a:solidFill>
                  <a:schemeClr val="bg1"/>
                </a:solidFill>
                <a:latin typeface="Arial" charset="0"/>
                <a:ea typeface="Arial" charset="0"/>
                <a:cs typeface="Arial" charset="0"/>
              </a:rPr>
              <a:t>Bethan Phillips, ICP Europe Technical Team</a:t>
            </a:r>
          </a:p>
        </p:txBody>
      </p:sp>
      <p:sp>
        <p:nvSpPr>
          <p:cNvPr id="13" name="Title 1"/>
          <p:cNvSpPr txBox="1">
            <a:spLocks/>
          </p:cNvSpPr>
          <p:nvPr/>
        </p:nvSpPr>
        <p:spPr>
          <a:xfrm>
            <a:off x="3398537" y="4331547"/>
            <a:ext cx="5395140" cy="897654"/>
          </a:xfrm>
          <a:prstGeom prst="rect">
            <a:avLst/>
          </a:prstGeom>
        </p:spPr>
        <p:txBody>
          <a:bodyPr vert="horz" lIns="91440" tIns="45720" rIns="91440" bIns="45720" rtlCol="0" anchor="ctr">
            <a:normAutofit/>
          </a:bodyPr>
          <a:lstStyle>
            <a:lvl1pPr algn="ctr" defTabSz="914372" rtl="0" eaLnBrk="1" latinLnBrk="0" hangingPunct="1">
              <a:spcBef>
                <a:spcPct val="0"/>
              </a:spcBef>
              <a:buNone/>
              <a:defRPr sz="4400" kern="1200">
                <a:solidFill>
                  <a:schemeClr val="tx1"/>
                </a:solidFill>
                <a:latin typeface="+mj-lt"/>
                <a:ea typeface="+mj-ea"/>
                <a:cs typeface="+mj-cs"/>
              </a:defRPr>
            </a:lvl1pPr>
          </a:lstStyle>
          <a:p>
            <a:endParaRPr lang="en-US" sz="2000" b="1" dirty="0">
              <a:solidFill>
                <a:schemeClr val="accent5">
                  <a:lumMod val="60000"/>
                  <a:lumOff val="40000"/>
                </a:schemeClr>
              </a:solidFill>
              <a:latin typeface="Arial Rounded MT Bold" charset="0"/>
              <a:ea typeface="Arial Rounded MT Bold" charset="0"/>
              <a:cs typeface="Arial Rounded MT Bold" charset="0"/>
            </a:endParaRPr>
          </a:p>
        </p:txBody>
      </p:sp>
    </p:spTree>
    <p:extLst>
      <p:ext uri="{BB962C8B-B14F-4D97-AF65-F5344CB8AC3E}">
        <p14:creationId xmlns:p14="http://schemas.microsoft.com/office/powerpoint/2010/main" val="655427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392" y="194044"/>
            <a:ext cx="9587408" cy="685800"/>
          </a:xfrm>
        </p:spPr>
        <p:txBody>
          <a:bodyPr>
            <a:normAutofit/>
          </a:bodyPr>
          <a:lstStyle/>
          <a:p>
            <a:pPr algn="l"/>
            <a:r>
              <a:rPr lang="en-US" sz="3200" b="1" dirty="0">
                <a:solidFill>
                  <a:schemeClr val="accent1">
                    <a:lumMod val="75000"/>
                  </a:schemeClr>
                </a:solidFill>
              </a:rPr>
              <a:t>Next steps</a:t>
            </a:r>
          </a:p>
        </p:txBody>
      </p:sp>
      <p:sp>
        <p:nvSpPr>
          <p:cNvPr id="3" name="Content Placeholder 2"/>
          <p:cNvSpPr>
            <a:spLocks noGrp="1"/>
          </p:cNvSpPr>
          <p:nvPr>
            <p:ph idx="1"/>
          </p:nvPr>
        </p:nvSpPr>
        <p:spPr>
          <a:xfrm>
            <a:off x="623392" y="1165894"/>
            <a:ext cx="11161240" cy="4351338"/>
          </a:xfrm>
        </p:spPr>
        <p:txBody>
          <a:bodyPr>
            <a:noAutofit/>
          </a:bodyPr>
          <a:lstStyle/>
          <a:p>
            <a:pPr marL="0" indent="0" algn="just">
              <a:buNone/>
            </a:pPr>
            <a:endParaRPr lang="en-US" sz="1800" dirty="0">
              <a:solidFill>
                <a:schemeClr val="accent1">
                  <a:lumMod val="75000"/>
                </a:schemeClr>
              </a:solidFill>
              <a:latin typeface="Helvetica Neue" charset="0"/>
            </a:endParaRPr>
          </a:p>
          <a:p>
            <a:pPr algn="just">
              <a:lnSpc>
                <a:spcPct val="150000"/>
              </a:lnSpc>
            </a:pPr>
            <a:r>
              <a:rPr lang="en-GB" sz="2800" dirty="0">
                <a:solidFill>
                  <a:schemeClr val="accent1">
                    <a:lumMod val="75000"/>
                  </a:schemeClr>
                </a:solidFill>
              </a:rPr>
              <a:t>Protocol public release </a:t>
            </a:r>
            <a:endParaRPr lang="en-GB" sz="2800" baseline="30000" dirty="0">
              <a:solidFill>
                <a:schemeClr val="accent1">
                  <a:lumMod val="75000"/>
                </a:schemeClr>
              </a:solidFill>
            </a:endParaRPr>
          </a:p>
          <a:p>
            <a:pPr algn="just">
              <a:lnSpc>
                <a:spcPct val="150000"/>
              </a:lnSpc>
            </a:pPr>
            <a:r>
              <a:rPr lang="en-GB" sz="2800" dirty="0">
                <a:solidFill>
                  <a:schemeClr val="accent1">
                    <a:lumMod val="75000"/>
                  </a:schemeClr>
                </a:solidFill>
              </a:rPr>
              <a:t>Develop PD and QAP training materials – May</a:t>
            </a:r>
          </a:p>
          <a:p>
            <a:pPr algn="just">
              <a:lnSpc>
                <a:spcPct val="150000"/>
              </a:lnSpc>
            </a:pPr>
            <a:r>
              <a:rPr lang="en-GB" sz="2800" dirty="0">
                <a:solidFill>
                  <a:schemeClr val="accent1">
                    <a:lumMod val="75000"/>
                  </a:schemeClr>
                </a:solidFill>
              </a:rPr>
              <a:t>PD and QAA Trainings - September</a:t>
            </a:r>
          </a:p>
          <a:p>
            <a:pPr algn="just">
              <a:lnSpc>
                <a:spcPct val="150000"/>
              </a:lnSpc>
            </a:pPr>
            <a:r>
              <a:rPr lang="en-GB" sz="2800" dirty="0">
                <a:solidFill>
                  <a:schemeClr val="accent1">
                    <a:lumMod val="75000"/>
                  </a:schemeClr>
                </a:solidFill>
              </a:rPr>
              <a:t>Pilot projects</a:t>
            </a:r>
          </a:p>
          <a:p>
            <a:pPr algn="just">
              <a:lnSpc>
                <a:spcPct val="150000"/>
              </a:lnSpc>
            </a:pPr>
            <a:endParaRPr lang="en-GB" sz="2000" dirty="0">
              <a:solidFill>
                <a:schemeClr val="accent1">
                  <a:lumMod val="75000"/>
                </a:schemeClr>
              </a:solidFill>
            </a:endParaRPr>
          </a:p>
          <a:p>
            <a:pPr marL="0" indent="0" algn="ctr">
              <a:lnSpc>
                <a:spcPct val="150000"/>
              </a:lnSpc>
              <a:buNone/>
            </a:pPr>
            <a:r>
              <a:rPr lang="en-GB" b="1" dirty="0">
                <a:solidFill>
                  <a:schemeClr val="accent1">
                    <a:lumMod val="75000"/>
                  </a:schemeClr>
                </a:solidFill>
              </a:rPr>
              <a:t>Other issues?</a:t>
            </a:r>
          </a:p>
        </p:txBody>
      </p:sp>
    </p:spTree>
    <p:extLst>
      <p:ext uri="{BB962C8B-B14F-4D97-AF65-F5344CB8AC3E}">
        <p14:creationId xmlns:p14="http://schemas.microsoft.com/office/powerpoint/2010/main" val="390060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00" y="0"/>
            <a:ext cx="11797394" cy="6741368"/>
          </a:xfrm>
          <a:prstGeom prst="rect">
            <a:avLst/>
          </a:prstGeom>
        </p:spPr>
      </p:pic>
    </p:spTree>
    <p:extLst>
      <p:ext uri="{BB962C8B-B14F-4D97-AF65-F5344CB8AC3E}">
        <p14:creationId xmlns:p14="http://schemas.microsoft.com/office/powerpoint/2010/main" val="1628722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3438" y="449226"/>
            <a:ext cx="8107362" cy="685800"/>
          </a:xfrm>
        </p:spPr>
        <p:txBody>
          <a:bodyPr>
            <a:normAutofit fontScale="90000"/>
          </a:bodyPr>
          <a:lstStyle/>
          <a:p>
            <a:r>
              <a:rPr lang="en-US" sz="3600" b="1" dirty="0">
                <a:solidFill>
                  <a:srgbClr val="264970"/>
                </a:solidFill>
              </a:rPr>
              <a:t>Contacts</a:t>
            </a:r>
            <a:r>
              <a:rPr lang="en-US" sz="4000" b="1" dirty="0">
                <a:solidFill>
                  <a:srgbClr val="264970"/>
                </a:solidFill>
              </a:rPr>
              <a:t> </a:t>
            </a:r>
          </a:p>
        </p:txBody>
      </p:sp>
      <p:sp>
        <p:nvSpPr>
          <p:cNvPr id="3" name="TextBox 2"/>
          <p:cNvSpPr txBox="1"/>
          <p:nvPr/>
        </p:nvSpPr>
        <p:spPr>
          <a:xfrm>
            <a:off x="6298325" y="1236436"/>
            <a:ext cx="5752776" cy="1384995"/>
          </a:xfrm>
          <a:prstGeom prst="rect">
            <a:avLst/>
          </a:prstGeom>
          <a:noFill/>
        </p:spPr>
        <p:txBody>
          <a:bodyPr wrap="square" rtlCol="0">
            <a:spAutoFit/>
          </a:bodyPr>
          <a:lstStyle/>
          <a:p>
            <a:endParaRPr lang="en-US" dirty="0">
              <a:solidFill>
                <a:srgbClr val="264970"/>
              </a:solidFill>
            </a:endParaRPr>
          </a:p>
          <a:p>
            <a:r>
              <a:rPr lang="en-US" b="1" dirty="0">
                <a:solidFill>
                  <a:srgbClr val="264970"/>
                </a:solidFill>
              </a:rPr>
              <a:t>Jorge Rodrigues de Almeida</a:t>
            </a:r>
            <a:endParaRPr lang="en-US" sz="1600" b="1" i="1" dirty="0">
              <a:solidFill>
                <a:srgbClr val="264970"/>
              </a:solidFill>
            </a:endParaRPr>
          </a:p>
          <a:p>
            <a:r>
              <a:rPr lang="en-GB" sz="1600" b="1" dirty="0">
                <a:solidFill>
                  <a:srgbClr val="264970"/>
                </a:solidFill>
              </a:rPr>
              <a:t>ICP Europe Director for industry, district energy and street lighting</a:t>
            </a:r>
          </a:p>
          <a:p>
            <a:r>
              <a:rPr lang="en-US" sz="1600" dirty="0">
                <a:solidFill>
                  <a:srgbClr val="264970"/>
                </a:solidFill>
              </a:rPr>
              <a:t>+351 964738413</a:t>
            </a:r>
          </a:p>
          <a:p>
            <a:r>
              <a:rPr lang="en-US" sz="1600" dirty="0">
                <a:solidFill>
                  <a:srgbClr val="264970"/>
                </a:solidFill>
              </a:rPr>
              <a:t>almeida@rda.pt</a:t>
            </a:r>
          </a:p>
        </p:txBody>
      </p:sp>
      <p:pic>
        <p:nvPicPr>
          <p:cNvPr id="5" name="Picture 4"/>
          <p:cNvPicPr>
            <a:picLocks noChangeAspect="1"/>
          </p:cNvPicPr>
          <p:nvPr/>
        </p:nvPicPr>
        <p:blipFill>
          <a:blip r:embed="rId2"/>
          <a:stretch>
            <a:fillRect/>
          </a:stretch>
        </p:blipFill>
        <p:spPr>
          <a:xfrm>
            <a:off x="5159896" y="5733256"/>
            <a:ext cx="1249901" cy="824935"/>
          </a:xfrm>
          <a:prstGeom prst="rect">
            <a:avLst/>
          </a:prstGeom>
        </p:spPr>
      </p:pic>
      <p:sp>
        <p:nvSpPr>
          <p:cNvPr id="6" name="Rectangle 5"/>
          <p:cNvSpPr/>
          <p:nvPr/>
        </p:nvSpPr>
        <p:spPr>
          <a:xfrm>
            <a:off x="1271464" y="4661661"/>
            <a:ext cx="9793088" cy="954107"/>
          </a:xfrm>
          <a:prstGeom prst="rect">
            <a:avLst/>
          </a:prstGeom>
        </p:spPr>
        <p:txBody>
          <a:bodyPr wrap="square">
            <a:spAutoFit/>
          </a:bodyPr>
          <a:lstStyle/>
          <a:p>
            <a:pPr algn="just"/>
            <a:r>
              <a:rPr lang="en-GB" sz="1400" i="1" dirty="0">
                <a:solidFill>
                  <a:schemeClr val="accent1">
                    <a:lumMod val="75000"/>
                  </a:schemeClr>
                </a:solidFill>
              </a:rPr>
              <a:t>This project have received funding from the European Union’s Horizon 2020 research and innovation programme under grant agreement No 754056. The sole responsibility for the content of this document lies with the authors. It does not necessarily reflect the opinion of the European Union.  Neither the EASME nor the European Commission are responsible for any use that may be made of the information contained therein.</a:t>
            </a:r>
            <a:endParaRPr lang="en-GB" sz="1400" dirty="0">
              <a:solidFill>
                <a:schemeClr val="accent1">
                  <a:lumMod val="75000"/>
                </a:schemeClr>
              </a:solidFill>
            </a:endParaRPr>
          </a:p>
        </p:txBody>
      </p:sp>
      <p:sp>
        <p:nvSpPr>
          <p:cNvPr id="8" name="TextBox 7"/>
          <p:cNvSpPr txBox="1"/>
          <p:nvPr/>
        </p:nvSpPr>
        <p:spPr>
          <a:xfrm>
            <a:off x="3647728" y="3239010"/>
            <a:ext cx="4568625" cy="923330"/>
          </a:xfrm>
          <a:prstGeom prst="rect">
            <a:avLst/>
          </a:prstGeom>
          <a:noFill/>
        </p:spPr>
        <p:txBody>
          <a:bodyPr wrap="square" rtlCol="0">
            <a:spAutoFit/>
          </a:bodyPr>
          <a:lstStyle/>
          <a:p>
            <a:pPr algn="ctr"/>
            <a:endParaRPr lang="en-US" dirty="0">
              <a:solidFill>
                <a:srgbClr val="264970"/>
              </a:solidFill>
            </a:endParaRPr>
          </a:p>
          <a:p>
            <a:pPr algn="ctr"/>
            <a:r>
              <a:rPr lang="en-US" b="1" dirty="0" err="1">
                <a:solidFill>
                  <a:srgbClr val="264970"/>
                </a:solidFill>
              </a:rPr>
              <a:t>europe.eeperformance.org</a:t>
            </a:r>
            <a:endParaRPr lang="en-US" b="1" dirty="0">
              <a:solidFill>
                <a:srgbClr val="264970"/>
              </a:solidFill>
            </a:endParaRPr>
          </a:p>
          <a:p>
            <a:pPr algn="ctr"/>
            <a:r>
              <a:rPr lang="en-US" b="1" dirty="0">
                <a:solidFill>
                  <a:srgbClr val="264970"/>
                </a:solidFill>
              </a:rPr>
              <a:t>@</a:t>
            </a:r>
            <a:r>
              <a:rPr lang="en-US" b="1" dirty="0" err="1">
                <a:solidFill>
                  <a:srgbClr val="264970"/>
                </a:solidFill>
              </a:rPr>
              <a:t>icpeurope</a:t>
            </a:r>
            <a:endParaRPr lang="en-US" dirty="0">
              <a:solidFill>
                <a:srgbClr val="264970"/>
              </a:solidFill>
            </a:endParaRPr>
          </a:p>
        </p:txBody>
      </p:sp>
      <p:sp>
        <p:nvSpPr>
          <p:cNvPr id="9" name="TextBox 8"/>
          <p:cNvSpPr txBox="1"/>
          <p:nvPr/>
        </p:nvSpPr>
        <p:spPr>
          <a:xfrm>
            <a:off x="657021" y="1236436"/>
            <a:ext cx="5641304" cy="1384995"/>
          </a:xfrm>
          <a:prstGeom prst="rect">
            <a:avLst/>
          </a:prstGeom>
          <a:noFill/>
        </p:spPr>
        <p:txBody>
          <a:bodyPr wrap="square" rtlCol="0">
            <a:spAutoFit/>
          </a:bodyPr>
          <a:lstStyle/>
          <a:p>
            <a:endParaRPr lang="en-US" dirty="0">
              <a:solidFill>
                <a:srgbClr val="264970"/>
              </a:solidFill>
            </a:endParaRPr>
          </a:p>
          <a:p>
            <a:r>
              <a:rPr lang="en-US" b="1" dirty="0">
                <a:solidFill>
                  <a:srgbClr val="264970"/>
                </a:solidFill>
              </a:rPr>
              <a:t>Luís Castanheira</a:t>
            </a:r>
          </a:p>
          <a:p>
            <a:r>
              <a:rPr lang="en-US" sz="1600" b="1" i="1" dirty="0">
                <a:solidFill>
                  <a:srgbClr val="264970"/>
                </a:solidFill>
              </a:rPr>
              <a:t>Technical Director, ICP Europe</a:t>
            </a:r>
            <a:endParaRPr lang="en-GB" sz="1600" dirty="0">
              <a:solidFill>
                <a:srgbClr val="264970"/>
              </a:solidFill>
            </a:endParaRPr>
          </a:p>
          <a:p>
            <a:r>
              <a:rPr lang="en-US" sz="1600" dirty="0">
                <a:solidFill>
                  <a:srgbClr val="264970"/>
                </a:solidFill>
              </a:rPr>
              <a:t>+351 932454711</a:t>
            </a:r>
          </a:p>
          <a:p>
            <a:r>
              <a:rPr lang="en-US" sz="1600" dirty="0" err="1">
                <a:solidFill>
                  <a:srgbClr val="264970"/>
                </a:solidFill>
              </a:rPr>
              <a:t>luis.castanheira@eeperformance.org</a:t>
            </a:r>
            <a:endParaRPr lang="en-US" sz="1600" dirty="0">
              <a:solidFill>
                <a:srgbClr val="264970"/>
              </a:solidFill>
            </a:endParaRPr>
          </a:p>
        </p:txBody>
      </p:sp>
    </p:spTree>
    <p:extLst>
      <p:ext uri="{BB962C8B-B14F-4D97-AF65-F5344CB8AC3E}">
        <p14:creationId xmlns:p14="http://schemas.microsoft.com/office/powerpoint/2010/main" val="170275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E862BE82-D00D-42C1-BF16-93AA37870C3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6D92C2D-1D3D-4974-918C-06579FB354A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33" y="-2"/>
            <a:ext cx="5441859" cy="5654940"/>
          </a:xfrm>
          <a:custGeom>
            <a:avLst/>
            <a:gdLst>
              <a:gd name="connsiteX0" fmla="*/ 0 w 5441859"/>
              <a:gd name="connsiteY0" fmla="*/ 0 h 5654940"/>
              <a:gd name="connsiteX1" fmla="*/ 4400492 w 5441859"/>
              <a:gd name="connsiteY1" fmla="*/ 0 h 5654940"/>
              <a:gd name="connsiteX2" fmla="*/ 4484767 w 5441859"/>
              <a:gd name="connsiteY2" fmla="*/ 76595 h 5654940"/>
              <a:gd name="connsiteX3" fmla="*/ 5441859 w 5441859"/>
              <a:gd name="connsiteY3" fmla="*/ 2387221 h 5654940"/>
              <a:gd name="connsiteX4" fmla="*/ 2174140 w 5441859"/>
              <a:gd name="connsiteY4" fmla="*/ 5654940 h 5654940"/>
              <a:gd name="connsiteX5" fmla="*/ 156693 w 5441859"/>
              <a:gd name="connsiteY5" fmla="*/ 4957981 h 5654940"/>
              <a:gd name="connsiteX6" fmla="*/ 0 w 5441859"/>
              <a:gd name="connsiteY6" fmla="*/ 4820612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0" y="0"/>
                </a:moveTo>
                <a:lnTo>
                  <a:pt x="4400492" y="0"/>
                </a:lnTo>
                <a:lnTo>
                  <a:pt x="4484767" y="76595"/>
                </a:lnTo>
                <a:cubicBezTo>
                  <a:pt x="5076108"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750242" y="632990"/>
            <a:ext cx="4062643" cy="1043409"/>
          </a:xfrm>
        </p:spPr>
        <p:txBody>
          <a:bodyPr>
            <a:normAutofit/>
          </a:bodyPr>
          <a:lstStyle/>
          <a:p>
            <a:r>
              <a:rPr lang="en-US" sz="3600" b="1">
                <a:solidFill>
                  <a:schemeClr val="bg1"/>
                </a:solidFill>
              </a:rPr>
              <a:t>Agenda</a:t>
            </a:r>
          </a:p>
        </p:txBody>
      </p:sp>
      <p:sp>
        <p:nvSpPr>
          <p:cNvPr id="4" name="Content Placeholder 3"/>
          <p:cNvSpPr>
            <a:spLocks noGrp="1"/>
          </p:cNvSpPr>
          <p:nvPr>
            <p:ph idx="1"/>
          </p:nvPr>
        </p:nvSpPr>
        <p:spPr>
          <a:xfrm>
            <a:off x="518474" y="1774372"/>
            <a:ext cx="4064409" cy="2754086"/>
          </a:xfrm>
        </p:spPr>
        <p:txBody>
          <a:bodyPr anchor="t">
            <a:normAutofit/>
          </a:bodyPr>
          <a:lstStyle/>
          <a:p>
            <a:pPr marL="514350" indent="-514350">
              <a:buFont typeface="+mj-lt"/>
              <a:buAutoNum type="arabicPeriod"/>
            </a:pPr>
            <a:r>
              <a:rPr lang="en-US" sz="1800" dirty="0">
                <a:solidFill>
                  <a:schemeClr val="bg1"/>
                </a:solidFill>
              </a:rPr>
              <a:t>Version 1.0 presentation </a:t>
            </a:r>
          </a:p>
          <a:p>
            <a:pPr marL="514350" indent="-514350">
              <a:buFont typeface="+mj-lt"/>
              <a:buAutoNum type="arabicPeriod"/>
            </a:pPr>
            <a:r>
              <a:rPr lang="en-US" sz="1800" dirty="0">
                <a:solidFill>
                  <a:schemeClr val="bg1"/>
                </a:solidFill>
              </a:rPr>
              <a:t>Next steps</a:t>
            </a:r>
          </a:p>
          <a:p>
            <a:pPr marL="514350" indent="-514350">
              <a:buFont typeface="+mj-lt"/>
              <a:buAutoNum type="arabicPeriod"/>
            </a:pPr>
            <a:r>
              <a:rPr lang="en-US" sz="1800" dirty="0">
                <a:solidFill>
                  <a:schemeClr val="bg1"/>
                </a:solidFill>
              </a:rPr>
              <a:t>Other issues</a:t>
            </a:r>
          </a:p>
        </p:txBody>
      </p:sp>
      <p:pic>
        <p:nvPicPr>
          <p:cNvPr id="6" name="Picture 5">
            <a:extLst>
              <a:ext uri="{FF2B5EF4-FFF2-40B4-BE49-F238E27FC236}">
                <a16:creationId xmlns:a16="http://schemas.microsoft.com/office/drawing/2014/main" id="{E2D942FF-67E7-B040-B19A-E02B1F7452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6160" y="1268760"/>
            <a:ext cx="3175000" cy="3962400"/>
          </a:xfrm>
          <a:prstGeom prst="rect">
            <a:avLst/>
          </a:prstGeom>
        </p:spPr>
      </p:pic>
    </p:spTree>
    <p:extLst>
      <p:ext uri="{BB962C8B-B14F-4D97-AF65-F5344CB8AC3E}">
        <p14:creationId xmlns:p14="http://schemas.microsoft.com/office/powerpoint/2010/main" val="84075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3438" y="194044"/>
            <a:ext cx="8107362" cy="685800"/>
          </a:xfrm>
        </p:spPr>
        <p:txBody>
          <a:bodyPr>
            <a:normAutofit/>
          </a:bodyPr>
          <a:lstStyle/>
          <a:p>
            <a:r>
              <a:rPr lang="en-US" sz="3200" b="1" dirty="0">
                <a:solidFill>
                  <a:schemeClr val="accent1">
                    <a:lumMod val="75000"/>
                  </a:schemeClr>
                </a:solidFill>
              </a:rPr>
              <a:t>Baselining approach</a:t>
            </a:r>
          </a:p>
        </p:txBody>
      </p:sp>
      <p:sp>
        <p:nvSpPr>
          <p:cNvPr id="3" name="Content Placeholder 2"/>
          <p:cNvSpPr>
            <a:spLocks noGrp="1"/>
          </p:cNvSpPr>
          <p:nvPr>
            <p:ph idx="1"/>
          </p:nvPr>
        </p:nvSpPr>
        <p:spPr>
          <a:xfrm>
            <a:off x="623392" y="1165894"/>
            <a:ext cx="11161240" cy="4351338"/>
          </a:xfrm>
        </p:spPr>
        <p:txBody>
          <a:bodyPr>
            <a:noAutofit/>
          </a:bodyPr>
          <a:lstStyle/>
          <a:p>
            <a:pPr algn="just"/>
            <a:r>
              <a:rPr lang="en-GB" sz="2400" b="1" dirty="0">
                <a:solidFill>
                  <a:schemeClr val="accent1">
                    <a:lumMod val="75000"/>
                  </a:schemeClr>
                </a:solidFill>
              </a:rPr>
              <a:t>IPMVP Option C is the appropriate M&amp;V approach under this protocol. </a:t>
            </a:r>
            <a:r>
              <a:rPr lang="en-GB" sz="2400" dirty="0">
                <a:solidFill>
                  <a:schemeClr val="accent1">
                    <a:lumMod val="75000"/>
                  </a:schemeClr>
                </a:solidFill>
              </a:rPr>
              <a:t>The measurement boundary will be drawn around the buildings to be connected to the DE network, including the plant and associated distribution system that is supplying their thermal energy. Ancillary energy consumption associated with delivering the thermal energy may be excluded under the baseline condition if considered de </a:t>
            </a:r>
            <a:r>
              <a:rPr lang="en-GB" sz="2400" dirty="0" err="1">
                <a:solidFill>
                  <a:schemeClr val="accent1">
                    <a:lumMod val="75000"/>
                  </a:schemeClr>
                </a:solidFill>
              </a:rPr>
              <a:t>minimus</a:t>
            </a:r>
            <a:r>
              <a:rPr lang="en-GB" sz="2400" dirty="0">
                <a:solidFill>
                  <a:schemeClr val="accent1">
                    <a:lumMod val="75000"/>
                  </a:schemeClr>
                </a:solidFill>
              </a:rPr>
              <a:t> or consistent with the equivalent consumption for the proposed scheme.</a:t>
            </a:r>
          </a:p>
          <a:p>
            <a:pPr marL="0" indent="0" algn="just">
              <a:buNone/>
            </a:pPr>
            <a:endParaRPr lang="en-US" sz="2400" dirty="0">
              <a:solidFill>
                <a:schemeClr val="accent1">
                  <a:lumMod val="75000"/>
                </a:schemeClr>
              </a:solidFill>
            </a:endParaRPr>
          </a:p>
          <a:p>
            <a:pPr algn="just"/>
            <a:r>
              <a:rPr lang="en-GB" sz="2400" dirty="0">
                <a:solidFill>
                  <a:schemeClr val="accent1">
                    <a:lumMod val="75000"/>
                  </a:schemeClr>
                </a:solidFill>
              </a:rPr>
              <a:t>Guidance on developing baselines can be found both in </a:t>
            </a:r>
            <a:r>
              <a:rPr lang="en-GB" sz="2400" i="1" dirty="0">
                <a:solidFill>
                  <a:schemeClr val="accent1">
                    <a:lumMod val="75000"/>
                  </a:schemeClr>
                </a:solidFill>
              </a:rPr>
              <a:t>EVO 10000 – 1:2016, IPMVP Core Concepts</a:t>
            </a:r>
            <a:r>
              <a:rPr lang="en-GB" sz="2400" dirty="0">
                <a:solidFill>
                  <a:schemeClr val="accent1">
                    <a:lumMod val="75000"/>
                  </a:schemeClr>
                </a:solidFill>
              </a:rPr>
              <a:t> and </a:t>
            </a:r>
            <a:r>
              <a:rPr lang="en-GB" sz="2400" i="1" dirty="0">
                <a:solidFill>
                  <a:schemeClr val="accent1">
                    <a:lumMod val="75000"/>
                  </a:schemeClr>
                </a:solidFill>
              </a:rPr>
              <a:t>ISO 50006:2014 Energy Management Systems – Measuring Energy Performance Using Energy Baselines and Energy Performance Indicators.</a:t>
            </a:r>
            <a:endParaRPr lang="en-US" sz="2400" dirty="0">
              <a:solidFill>
                <a:schemeClr val="accent1">
                  <a:lumMod val="75000"/>
                </a:schemeClr>
              </a:solidFill>
            </a:endParaRPr>
          </a:p>
          <a:p>
            <a:pPr marL="0" indent="0">
              <a:buNone/>
            </a:pPr>
            <a:br>
              <a:rPr lang="en-US" sz="2400" dirty="0"/>
            </a:br>
            <a:endParaRPr lang="en-US" sz="1800" dirty="0">
              <a:solidFill>
                <a:schemeClr val="accent1">
                  <a:lumMod val="75000"/>
                </a:schemeClr>
              </a:solidFill>
              <a:latin typeface="Helvetica Neue" charset="0"/>
            </a:endParaRPr>
          </a:p>
          <a:p>
            <a:pPr marL="0" indent="0" algn="just">
              <a:buNone/>
            </a:pPr>
            <a:endParaRPr lang="en-US" sz="1800" dirty="0">
              <a:solidFill>
                <a:schemeClr val="accent1">
                  <a:lumMod val="75000"/>
                </a:schemeClr>
              </a:solidFill>
            </a:endParaRPr>
          </a:p>
        </p:txBody>
      </p:sp>
    </p:spTree>
    <p:extLst>
      <p:ext uri="{BB962C8B-B14F-4D97-AF65-F5344CB8AC3E}">
        <p14:creationId xmlns:p14="http://schemas.microsoft.com/office/powerpoint/2010/main" val="3692744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3438" y="194044"/>
            <a:ext cx="8107362" cy="685800"/>
          </a:xfrm>
        </p:spPr>
        <p:txBody>
          <a:bodyPr>
            <a:normAutofit/>
          </a:bodyPr>
          <a:lstStyle/>
          <a:p>
            <a:r>
              <a:rPr lang="pt-PT" sz="3200" b="1" dirty="0">
                <a:solidFill>
                  <a:schemeClr val="accent1">
                    <a:lumMod val="75000"/>
                  </a:schemeClr>
                </a:solidFill>
              </a:rPr>
              <a:t>S</a:t>
            </a:r>
            <a:r>
              <a:rPr lang="en-US" sz="3200" b="1" dirty="0" err="1">
                <a:solidFill>
                  <a:schemeClr val="accent1">
                    <a:lumMod val="75000"/>
                  </a:schemeClr>
                </a:solidFill>
              </a:rPr>
              <a:t>avings</a:t>
            </a:r>
            <a:r>
              <a:rPr lang="en-US" sz="3200" b="1" dirty="0">
                <a:solidFill>
                  <a:schemeClr val="accent1">
                    <a:lumMod val="75000"/>
                  </a:schemeClr>
                </a:solidFill>
              </a:rPr>
              <a:t> calculations</a:t>
            </a:r>
          </a:p>
        </p:txBody>
      </p:sp>
      <p:sp>
        <p:nvSpPr>
          <p:cNvPr id="3" name="Content Placeholder 2"/>
          <p:cNvSpPr>
            <a:spLocks noGrp="1"/>
          </p:cNvSpPr>
          <p:nvPr>
            <p:ph idx="1"/>
          </p:nvPr>
        </p:nvSpPr>
        <p:spPr>
          <a:xfrm>
            <a:off x="504491" y="536944"/>
            <a:ext cx="11305256" cy="4351338"/>
          </a:xfrm>
        </p:spPr>
        <p:txBody>
          <a:bodyPr>
            <a:noAutofit/>
          </a:bodyPr>
          <a:lstStyle/>
          <a:p>
            <a:pPr marL="0" indent="0" algn="just">
              <a:lnSpc>
                <a:spcPct val="150000"/>
              </a:lnSpc>
              <a:buNone/>
            </a:pPr>
            <a:endParaRPr lang="en-US" sz="2400" dirty="0">
              <a:solidFill>
                <a:schemeClr val="accent1">
                  <a:lumMod val="75000"/>
                </a:schemeClr>
              </a:solidFill>
              <a:latin typeface="Helvetica Neue" charset="0"/>
            </a:endParaRPr>
          </a:p>
          <a:p>
            <a:pPr marL="0" indent="0" algn="just">
              <a:buNone/>
            </a:pPr>
            <a:r>
              <a:rPr lang="en-GB" sz="2400" dirty="0">
                <a:solidFill>
                  <a:schemeClr val="accent1">
                    <a:lumMod val="75000"/>
                  </a:schemeClr>
                </a:solidFill>
              </a:rPr>
              <a:t>For district energy projects, </a:t>
            </a:r>
            <a:r>
              <a:rPr lang="en-GB" sz="2400" b="1" dirty="0">
                <a:solidFill>
                  <a:schemeClr val="accent1">
                    <a:lumMod val="75000"/>
                  </a:schemeClr>
                </a:solidFill>
              </a:rPr>
              <a:t>energy savings will be based on the difference in energy consumption pre- and post-implementation to deliver the required thermal energy to the end consumers which are going to connected to the network. </a:t>
            </a:r>
          </a:p>
          <a:p>
            <a:pPr marL="0" indent="0" algn="just">
              <a:buNone/>
            </a:pPr>
            <a:endParaRPr lang="en-GB" sz="2400" b="1" dirty="0">
              <a:solidFill>
                <a:schemeClr val="accent1">
                  <a:lumMod val="75000"/>
                </a:schemeClr>
              </a:solidFill>
            </a:endParaRPr>
          </a:p>
          <a:p>
            <a:pPr marL="0" indent="0" algn="just">
              <a:buNone/>
            </a:pPr>
            <a:r>
              <a:rPr lang="en-GB" sz="2400" dirty="0">
                <a:solidFill>
                  <a:schemeClr val="accent1">
                    <a:lumMod val="75000"/>
                  </a:schemeClr>
                </a:solidFill>
              </a:rPr>
              <a:t>Calculations for this type of project should include all energy conversion, transmission and distribution losses for a centralised energy supply.</a:t>
            </a:r>
            <a:endParaRPr lang="en-US" sz="2400" dirty="0">
              <a:solidFill>
                <a:schemeClr val="accent1">
                  <a:lumMod val="75000"/>
                </a:schemeClr>
              </a:solidFill>
            </a:endParaRPr>
          </a:p>
          <a:p>
            <a:pPr marL="0" indent="0" algn="just">
              <a:lnSpc>
                <a:spcPct val="150000"/>
              </a:lnSpc>
              <a:buNone/>
            </a:pPr>
            <a:endParaRPr lang="pt-PT" sz="2400" b="1" dirty="0">
              <a:solidFill>
                <a:schemeClr val="accent1">
                  <a:lumMod val="75000"/>
                </a:schemeClr>
              </a:solidFill>
            </a:endParaRPr>
          </a:p>
          <a:p>
            <a:pPr marL="0" indent="0">
              <a:buNone/>
            </a:pPr>
            <a:br>
              <a:rPr lang="en-US" sz="2400" dirty="0"/>
            </a:br>
            <a:endParaRPr lang="en-US" sz="2400" dirty="0">
              <a:solidFill>
                <a:schemeClr val="accent1">
                  <a:lumMod val="75000"/>
                </a:schemeClr>
              </a:solidFill>
            </a:endParaRPr>
          </a:p>
          <a:p>
            <a:pPr marL="0" indent="0">
              <a:buNone/>
            </a:pPr>
            <a:br>
              <a:rPr lang="en-US" sz="2000" dirty="0"/>
            </a:br>
            <a:endParaRPr lang="en-GB" sz="1800" dirty="0">
              <a:solidFill>
                <a:schemeClr val="accent1">
                  <a:lumMod val="75000"/>
                </a:schemeClr>
              </a:solidFill>
            </a:endParaRPr>
          </a:p>
          <a:p>
            <a:pPr marL="0" indent="0">
              <a:buNone/>
            </a:pPr>
            <a:endParaRPr lang="en-US" sz="1800" dirty="0">
              <a:solidFill>
                <a:schemeClr val="accent1">
                  <a:lumMod val="75000"/>
                </a:schemeClr>
              </a:solidFill>
            </a:endParaRPr>
          </a:p>
        </p:txBody>
      </p:sp>
    </p:spTree>
    <p:extLst>
      <p:ext uri="{BB962C8B-B14F-4D97-AF65-F5344CB8AC3E}">
        <p14:creationId xmlns:p14="http://schemas.microsoft.com/office/powerpoint/2010/main" val="1755753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3438" y="194044"/>
            <a:ext cx="8107362" cy="685800"/>
          </a:xfrm>
        </p:spPr>
        <p:txBody>
          <a:bodyPr>
            <a:normAutofit/>
          </a:bodyPr>
          <a:lstStyle/>
          <a:p>
            <a:r>
              <a:rPr lang="pt-PT" sz="3200" b="1" dirty="0">
                <a:solidFill>
                  <a:schemeClr val="accent1">
                    <a:lumMod val="75000"/>
                  </a:schemeClr>
                </a:solidFill>
              </a:rPr>
              <a:t>S</a:t>
            </a:r>
            <a:r>
              <a:rPr lang="en-US" sz="3200" b="1" dirty="0" err="1">
                <a:solidFill>
                  <a:schemeClr val="accent1">
                    <a:lumMod val="75000"/>
                  </a:schemeClr>
                </a:solidFill>
              </a:rPr>
              <a:t>avings</a:t>
            </a:r>
            <a:r>
              <a:rPr lang="en-US" sz="3200" b="1" dirty="0">
                <a:solidFill>
                  <a:schemeClr val="accent1">
                    <a:lumMod val="75000"/>
                  </a:schemeClr>
                </a:solidFill>
              </a:rPr>
              <a:t> calculations</a:t>
            </a:r>
          </a:p>
        </p:txBody>
      </p:sp>
      <p:sp>
        <p:nvSpPr>
          <p:cNvPr id="3" name="Content Placeholder 2"/>
          <p:cNvSpPr>
            <a:spLocks noGrp="1"/>
          </p:cNvSpPr>
          <p:nvPr>
            <p:ph idx="1"/>
          </p:nvPr>
        </p:nvSpPr>
        <p:spPr>
          <a:xfrm>
            <a:off x="504491" y="536944"/>
            <a:ext cx="11305256" cy="4351338"/>
          </a:xfrm>
        </p:spPr>
        <p:txBody>
          <a:bodyPr>
            <a:noAutofit/>
          </a:bodyPr>
          <a:lstStyle/>
          <a:p>
            <a:pPr marL="0" indent="0" algn="just">
              <a:lnSpc>
                <a:spcPct val="150000"/>
              </a:lnSpc>
              <a:buNone/>
            </a:pPr>
            <a:endParaRPr lang="en-US" sz="2400" dirty="0">
              <a:solidFill>
                <a:schemeClr val="accent1">
                  <a:lumMod val="75000"/>
                </a:schemeClr>
              </a:solidFill>
              <a:latin typeface="Helvetica Neue" charset="0"/>
            </a:endParaRPr>
          </a:p>
          <a:p>
            <a:pPr marL="0" indent="0" algn="just">
              <a:buNone/>
            </a:pPr>
            <a:r>
              <a:rPr lang="en-GB" sz="2400" dirty="0">
                <a:solidFill>
                  <a:schemeClr val="accent1">
                    <a:lumMod val="75000"/>
                  </a:schemeClr>
                </a:solidFill>
              </a:rPr>
              <a:t>Calculations of estimated savings for projects using this protocol must be based on transparent calculation methods or tools. All savings calculations must be based on sound engineering methods, and be consistent with the following core IPMVP principles: best practice, accuracy, completeness, conservativeness and transparency.</a:t>
            </a:r>
          </a:p>
          <a:p>
            <a:pPr marL="0" indent="0" algn="just">
              <a:buNone/>
            </a:pPr>
            <a:endParaRPr lang="en-US" sz="2400" dirty="0">
              <a:solidFill>
                <a:schemeClr val="accent1">
                  <a:lumMod val="75000"/>
                </a:schemeClr>
              </a:solidFill>
            </a:endParaRPr>
          </a:p>
          <a:p>
            <a:pPr marL="0" indent="0" algn="just">
              <a:buNone/>
            </a:pPr>
            <a:r>
              <a:rPr lang="en-GB" sz="2400" dirty="0">
                <a:solidFill>
                  <a:schemeClr val="accent1">
                    <a:lumMod val="75000"/>
                  </a:schemeClr>
                </a:solidFill>
              </a:rPr>
              <a:t>The </a:t>
            </a:r>
            <a:r>
              <a:rPr lang="en-GB" sz="2400" b="1" dirty="0">
                <a:solidFill>
                  <a:schemeClr val="accent1">
                    <a:lumMod val="75000"/>
                  </a:schemeClr>
                </a:solidFill>
              </a:rPr>
              <a:t>results of the savings calculation process should also be calibrated to data on the performance of existing schemes or of past projects. Energy savings calculations must be developed using open source tools. </a:t>
            </a:r>
            <a:r>
              <a:rPr lang="en-GB" sz="2400" dirty="0">
                <a:solidFill>
                  <a:schemeClr val="accent1">
                    <a:lumMod val="75000"/>
                  </a:schemeClr>
                </a:solidFill>
              </a:rPr>
              <a:t>However, supporting calculations may require the use of proprietary tools.</a:t>
            </a:r>
            <a:endParaRPr lang="en-US" sz="2400" dirty="0">
              <a:solidFill>
                <a:schemeClr val="accent1">
                  <a:lumMod val="75000"/>
                </a:schemeClr>
              </a:solidFill>
            </a:endParaRPr>
          </a:p>
          <a:p>
            <a:pPr marL="0" indent="0">
              <a:buNone/>
            </a:pPr>
            <a:br>
              <a:rPr lang="en-US" sz="2400" dirty="0"/>
            </a:br>
            <a:br>
              <a:rPr lang="en-US" sz="2400" dirty="0"/>
            </a:br>
            <a:endParaRPr lang="en-US" sz="2400" dirty="0">
              <a:solidFill>
                <a:schemeClr val="accent1">
                  <a:lumMod val="75000"/>
                </a:schemeClr>
              </a:solidFill>
            </a:endParaRPr>
          </a:p>
          <a:p>
            <a:pPr marL="0" indent="0">
              <a:buNone/>
            </a:pPr>
            <a:br>
              <a:rPr lang="en-US" sz="2000" dirty="0"/>
            </a:br>
            <a:endParaRPr lang="en-GB" sz="1800" dirty="0">
              <a:solidFill>
                <a:schemeClr val="accent1">
                  <a:lumMod val="75000"/>
                </a:schemeClr>
              </a:solidFill>
            </a:endParaRPr>
          </a:p>
          <a:p>
            <a:pPr marL="0" indent="0">
              <a:buNone/>
            </a:pPr>
            <a:endParaRPr lang="en-US" sz="1800" dirty="0">
              <a:solidFill>
                <a:schemeClr val="accent1">
                  <a:lumMod val="75000"/>
                </a:schemeClr>
              </a:solidFill>
            </a:endParaRPr>
          </a:p>
        </p:txBody>
      </p:sp>
    </p:spTree>
    <p:extLst>
      <p:ext uri="{BB962C8B-B14F-4D97-AF65-F5344CB8AC3E}">
        <p14:creationId xmlns:p14="http://schemas.microsoft.com/office/powerpoint/2010/main" val="3267795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3438" y="194044"/>
            <a:ext cx="8107362" cy="685800"/>
          </a:xfrm>
        </p:spPr>
        <p:txBody>
          <a:bodyPr>
            <a:normAutofit/>
          </a:bodyPr>
          <a:lstStyle/>
          <a:p>
            <a:r>
              <a:rPr lang="pt-PT" sz="3200" b="1" dirty="0">
                <a:solidFill>
                  <a:schemeClr val="accent1">
                    <a:lumMod val="75000"/>
                  </a:schemeClr>
                </a:solidFill>
              </a:rPr>
              <a:t>S</a:t>
            </a:r>
            <a:r>
              <a:rPr lang="en-US" sz="3200" b="1" dirty="0" err="1">
                <a:solidFill>
                  <a:schemeClr val="accent1">
                    <a:lumMod val="75000"/>
                  </a:schemeClr>
                </a:solidFill>
              </a:rPr>
              <a:t>avings</a:t>
            </a:r>
            <a:r>
              <a:rPr lang="en-US" sz="3200" b="1" dirty="0">
                <a:solidFill>
                  <a:schemeClr val="accent1">
                    <a:lumMod val="75000"/>
                  </a:schemeClr>
                </a:solidFill>
              </a:rPr>
              <a:t> calculations (on qualifications)</a:t>
            </a:r>
          </a:p>
        </p:txBody>
      </p:sp>
      <p:sp>
        <p:nvSpPr>
          <p:cNvPr id="3" name="Content Placeholder 2"/>
          <p:cNvSpPr>
            <a:spLocks noGrp="1"/>
          </p:cNvSpPr>
          <p:nvPr>
            <p:ph idx="1"/>
          </p:nvPr>
        </p:nvSpPr>
        <p:spPr>
          <a:xfrm>
            <a:off x="479376" y="1165894"/>
            <a:ext cx="11305256" cy="4351338"/>
          </a:xfrm>
        </p:spPr>
        <p:txBody>
          <a:bodyPr>
            <a:noAutofit/>
          </a:bodyPr>
          <a:lstStyle/>
          <a:p>
            <a:pPr marL="457187" lvl="1" indent="0" fontAlgn="base">
              <a:buNone/>
            </a:pPr>
            <a:r>
              <a:rPr lang="en-US" dirty="0">
                <a:solidFill>
                  <a:schemeClr val="accent1">
                    <a:lumMod val="75000"/>
                  </a:schemeClr>
                </a:solidFill>
              </a:rPr>
              <a:t>Choose an individual to perform energy savings calculations with one of the following:</a:t>
            </a:r>
          </a:p>
          <a:p>
            <a:pPr marL="457187" lvl="1" indent="0" fontAlgn="base">
              <a:buNone/>
            </a:pPr>
            <a:endParaRPr lang="en-US" dirty="0">
              <a:solidFill>
                <a:schemeClr val="accent1">
                  <a:lumMod val="75000"/>
                </a:schemeClr>
              </a:solidFill>
            </a:endParaRPr>
          </a:p>
          <a:p>
            <a:pPr lvl="2" fontAlgn="base"/>
            <a:r>
              <a:rPr lang="en-US" b="1" dirty="0">
                <a:solidFill>
                  <a:schemeClr val="accent1">
                    <a:lumMod val="75000"/>
                  </a:schemeClr>
                </a:solidFill>
              </a:rPr>
              <a:t>Nationally/Internationally </a:t>
            </a:r>
            <a:r>
              <a:rPr lang="en-US" b="1" dirty="0" err="1">
                <a:solidFill>
                  <a:schemeClr val="accent1">
                    <a:lumMod val="75000"/>
                  </a:schemeClr>
                </a:solidFill>
              </a:rPr>
              <a:t>recognised</a:t>
            </a:r>
            <a:r>
              <a:rPr lang="en-US" b="1" dirty="0">
                <a:solidFill>
                  <a:schemeClr val="accent1">
                    <a:lumMod val="75000"/>
                  </a:schemeClr>
                </a:solidFill>
              </a:rPr>
              <a:t> energy savings calculation certification</a:t>
            </a:r>
            <a:r>
              <a:rPr lang="en-US" dirty="0">
                <a:solidFill>
                  <a:schemeClr val="accent1">
                    <a:lumMod val="75000"/>
                  </a:schemeClr>
                </a:solidFill>
              </a:rPr>
              <a:t>, </a:t>
            </a:r>
          </a:p>
          <a:p>
            <a:pPr marL="914372" lvl="2" indent="0" fontAlgn="base">
              <a:buNone/>
            </a:pPr>
            <a:endParaRPr lang="en-US" b="1" dirty="0">
              <a:solidFill>
                <a:schemeClr val="accent1">
                  <a:lumMod val="75000"/>
                </a:schemeClr>
              </a:solidFill>
            </a:endParaRPr>
          </a:p>
          <a:p>
            <a:pPr marL="914372" lvl="2" indent="0" fontAlgn="base">
              <a:buNone/>
            </a:pPr>
            <a:r>
              <a:rPr lang="en-US" dirty="0">
                <a:solidFill>
                  <a:schemeClr val="accent1">
                    <a:lumMod val="75000"/>
                  </a:schemeClr>
                </a:solidFill>
              </a:rPr>
              <a:t>or</a:t>
            </a:r>
            <a:endParaRPr lang="en-US" b="1" dirty="0">
              <a:solidFill>
                <a:schemeClr val="accent1">
                  <a:lumMod val="75000"/>
                </a:schemeClr>
              </a:solidFill>
            </a:endParaRPr>
          </a:p>
          <a:p>
            <a:pPr lvl="2" fontAlgn="base"/>
            <a:endParaRPr lang="en-US" dirty="0">
              <a:solidFill>
                <a:schemeClr val="accent1">
                  <a:lumMod val="75000"/>
                </a:schemeClr>
              </a:solidFill>
            </a:endParaRPr>
          </a:p>
          <a:p>
            <a:pPr lvl="2" algn="just" fontAlgn="base"/>
            <a:r>
              <a:rPr lang="en-US" dirty="0">
                <a:solidFill>
                  <a:schemeClr val="accent1">
                    <a:lumMod val="75000"/>
                  </a:schemeClr>
                </a:solidFill>
              </a:rPr>
              <a:t>At least </a:t>
            </a:r>
            <a:r>
              <a:rPr lang="en-US" b="1" dirty="0">
                <a:solidFill>
                  <a:schemeClr val="accent1">
                    <a:lumMod val="75000"/>
                  </a:schemeClr>
                </a:solidFill>
              </a:rPr>
              <a:t>three years experience </a:t>
            </a:r>
            <a:r>
              <a:rPr lang="en-US" dirty="0">
                <a:solidFill>
                  <a:schemeClr val="accent1">
                    <a:lumMod val="75000"/>
                  </a:schemeClr>
                </a:solidFill>
              </a:rPr>
              <a:t>in developing energy savings calculations for District Energy projects, documented in the form of a CV outlining relevant project experience.</a:t>
            </a:r>
          </a:p>
          <a:p>
            <a:pPr marL="0" indent="0">
              <a:buNone/>
            </a:pPr>
            <a:endParaRPr lang="en-US" sz="2400" dirty="0">
              <a:solidFill>
                <a:schemeClr val="accent1">
                  <a:lumMod val="75000"/>
                </a:schemeClr>
              </a:solidFill>
            </a:endParaRPr>
          </a:p>
          <a:p>
            <a:pPr marL="0" indent="0">
              <a:buNone/>
            </a:pPr>
            <a:br>
              <a:rPr lang="en-US" sz="2000" dirty="0"/>
            </a:br>
            <a:endParaRPr lang="en-GB" sz="1800" dirty="0">
              <a:solidFill>
                <a:schemeClr val="accent1">
                  <a:lumMod val="75000"/>
                </a:schemeClr>
              </a:solidFill>
            </a:endParaRPr>
          </a:p>
          <a:p>
            <a:pPr marL="0" indent="0">
              <a:buNone/>
            </a:pPr>
            <a:endParaRPr lang="en-US" sz="1800" dirty="0">
              <a:solidFill>
                <a:schemeClr val="accent1">
                  <a:lumMod val="75000"/>
                </a:schemeClr>
              </a:solidFill>
            </a:endParaRPr>
          </a:p>
        </p:txBody>
      </p:sp>
    </p:spTree>
    <p:extLst>
      <p:ext uri="{BB962C8B-B14F-4D97-AF65-F5344CB8AC3E}">
        <p14:creationId xmlns:p14="http://schemas.microsoft.com/office/powerpoint/2010/main" val="953436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3438" y="194044"/>
            <a:ext cx="8107362" cy="685800"/>
          </a:xfrm>
        </p:spPr>
        <p:txBody>
          <a:bodyPr>
            <a:normAutofit/>
          </a:bodyPr>
          <a:lstStyle/>
          <a:p>
            <a:r>
              <a:rPr lang="pt-PT" sz="3200" b="1" dirty="0">
                <a:solidFill>
                  <a:schemeClr val="accent1">
                    <a:lumMod val="75000"/>
                  </a:schemeClr>
                </a:solidFill>
              </a:rPr>
              <a:t>D</a:t>
            </a:r>
            <a:r>
              <a:rPr lang="en-US" sz="3200" b="1" dirty="0" err="1">
                <a:solidFill>
                  <a:schemeClr val="accent1">
                    <a:lumMod val="75000"/>
                  </a:schemeClr>
                </a:solidFill>
              </a:rPr>
              <a:t>esign</a:t>
            </a:r>
            <a:r>
              <a:rPr lang="en-US" sz="3200" b="1" dirty="0">
                <a:solidFill>
                  <a:schemeClr val="accent1">
                    <a:lumMod val="75000"/>
                  </a:schemeClr>
                </a:solidFill>
              </a:rPr>
              <a:t>, Construction and Verification</a:t>
            </a:r>
          </a:p>
        </p:txBody>
      </p:sp>
      <p:sp>
        <p:nvSpPr>
          <p:cNvPr id="3" name="Content Placeholder 2"/>
          <p:cNvSpPr>
            <a:spLocks noGrp="1"/>
          </p:cNvSpPr>
          <p:nvPr>
            <p:ph idx="1"/>
          </p:nvPr>
        </p:nvSpPr>
        <p:spPr>
          <a:xfrm>
            <a:off x="623392" y="1165894"/>
            <a:ext cx="11161240" cy="4351338"/>
          </a:xfrm>
        </p:spPr>
        <p:txBody>
          <a:bodyPr>
            <a:noAutofit/>
          </a:bodyPr>
          <a:lstStyle/>
          <a:p>
            <a:pPr marL="0" indent="0" algn="just" fontAlgn="base">
              <a:buNone/>
            </a:pPr>
            <a:r>
              <a:rPr lang="en-US" sz="2800" b="1" dirty="0">
                <a:solidFill>
                  <a:schemeClr val="accent1">
                    <a:lumMod val="75000"/>
                  </a:schemeClr>
                </a:solidFill>
              </a:rPr>
              <a:t>Appoint an Operational Performance Verification Resource</a:t>
            </a:r>
            <a:r>
              <a:rPr lang="en-US" sz="2800" dirty="0">
                <a:solidFill>
                  <a:schemeClr val="accent1">
                    <a:lumMod val="75000"/>
                  </a:schemeClr>
                </a:solidFill>
              </a:rPr>
              <a:t>:  A specified OPV resource shall be named in the OPV Plan who has one of the following qualifications:</a:t>
            </a:r>
          </a:p>
          <a:p>
            <a:pPr lvl="1" algn="just" fontAlgn="base"/>
            <a:r>
              <a:rPr lang="en-US" dirty="0">
                <a:solidFill>
                  <a:schemeClr val="accent1">
                    <a:lumMod val="75000"/>
                  </a:schemeClr>
                </a:solidFill>
              </a:rPr>
              <a:t>Nationally/Internationally </a:t>
            </a:r>
            <a:r>
              <a:rPr lang="en-US" dirty="0" err="1">
                <a:solidFill>
                  <a:schemeClr val="accent1">
                    <a:lumMod val="75000"/>
                  </a:schemeClr>
                </a:solidFill>
              </a:rPr>
              <a:t>recognised</a:t>
            </a:r>
            <a:r>
              <a:rPr lang="en-US" dirty="0">
                <a:solidFill>
                  <a:schemeClr val="accent1">
                    <a:lumMod val="75000"/>
                  </a:schemeClr>
                </a:solidFill>
              </a:rPr>
              <a:t> commissioning certification,</a:t>
            </a:r>
          </a:p>
          <a:p>
            <a:pPr marL="457187" lvl="1" indent="0" algn="just" fontAlgn="base">
              <a:buNone/>
            </a:pPr>
            <a:r>
              <a:rPr lang="en-US" b="1" dirty="0">
                <a:solidFill>
                  <a:schemeClr val="accent1">
                    <a:lumMod val="75000"/>
                  </a:schemeClr>
                </a:solidFill>
              </a:rPr>
              <a:t>or</a:t>
            </a:r>
            <a:endParaRPr lang="en-US" dirty="0">
              <a:solidFill>
                <a:schemeClr val="accent1">
                  <a:lumMod val="75000"/>
                </a:schemeClr>
              </a:solidFill>
            </a:endParaRPr>
          </a:p>
          <a:p>
            <a:pPr lvl="1" algn="just" fontAlgn="base"/>
            <a:r>
              <a:rPr lang="en-US" dirty="0">
                <a:solidFill>
                  <a:schemeClr val="accent1">
                    <a:lumMod val="75000"/>
                  </a:schemeClr>
                </a:solidFill>
              </a:rPr>
              <a:t>Three years or more of commissioning experience </a:t>
            </a:r>
            <a:r>
              <a:rPr lang="en-US" b="1" dirty="0">
                <a:solidFill>
                  <a:schemeClr val="accent1">
                    <a:lumMod val="75000"/>
                  </a:schemeClr>
                </a:solidFill>
              </a:rPr>
              <a:t>in district energy projects</a:t>
            </a:r>
            <a:r>
              <a:rPr lang="en-US" dirty="0">
                <a:solidFill>
                  <a:schemeClr val="accent1">
                    <a:lumMod val="75000"/>
                  </a:schemeClr>
                </a:solidFill>
              </a:rPr>
              <a:t>, documented in the form of a CV outlining relevant project experience.</a:t>
            </a:r>
          </a:p>
          <a:p>
            <a:pPr marL="0" indent="0" algn="just">
              <a:buNone/>
            </a:pPr>
            <a:r>
              <a:rPr lang="en-US" sz="2800" b="1" dirty="0">
                <a:solidFill>
                  <a:schemeClr val="accent1">
                    <a:lumMod val="75000"/>
                  </a:schemeClr>
                </a:solidFill>
              </a:rPr>
              <a:t>Develop an Operational Performance Verification Plan</a:t>
            </a:r>
            <a:r>
              <a:rPr lang="en-US" sz="2800" dirty="0">
                <a:solidFill>
                  <a:schemeClr val="accent1">
                    <a:lumMod val="75000"/>
                  </a:schemeClr>
                </a:solidFill>
              </a:rPr>
              <a:t>(pre-construction)</a:t>
            </a:r>
            <a:endParaRPr lang="en-US" sz="2800" i="1" dirty="0">
              <a:solidFill>
                <a:schemeClr val="accent1">
                  <a:lumMod val="75000"/>
                </a:schemeClr>
              </a:solidFill>
            </a:endParaRPr>
          </a:p>
        </p:txBody>
      </p:sp>
    </p:spTree>
    <p:extLst>
      <p:ext uri="{BB962C8B-B14F-4D97-AF65-F5344CB8AC3E}">
        <p14:creationId xmlns:p14="http://schemas.microsoft.com/office/powerpoint/2010/main" val="540393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3438" y="194044"/>
            <a:ext cx="8107362" cy="685800"/>
          </a:xfrm>
        </p:spPr>
        <p:txBody>
          <a:bodyPr>
            <a:normAutofit/>
          </a:bodyPr>
          <a:lstStyle/>
          <a:p>
            <a:r>
              <a:rPr lang="pt-PT" sz="3200" b="1" dirty="0">
                <a:solidFill>
                  <a:schemeClr val="accent1">
                    <a:lumMod val="75000"/>
                  </a:schemeClr>
                </a:solidFill>
              </a:rPr>
              <a:t>O</a:t>
            </a:r>
            <a:r>
              <a:rPr lang="en-US" sz="3200" b="1" dirty="0" err="1">
                <a:solidFill>
                  <a:schemeClr val="accent1">
                    <a:lumMod val="75000"/>
                  </a:schemeClr>
                </a:solidFill>
              </a:rPr>
              <a:t>perations</a:t>
            </a:r>
            <a:r>
              <a:rPr lang="en-US" sz="3200" b="1" dirty="0">
                <a:solidFill>
                  <a:schemeClr val="accent1">
                    <a:lumMod val="75000"/>
                  </a:schemeClr>
                </a:solidFill>
              </a:rPr>
              <a:t>, Maintenance and Monitoring</a:t>
            </a:r>
          </a:p>
        </p:txBody>
      </p:sp>
      <p:sp>
        <p:nvSpPr>
          <p:cNvPr id="3" name="Content Placeholder 2"/>
          <p:cNvSpPr>
            <a:spLocks noGrp="1"/>
          </p:cNvSpPr>
          <p:nvPr>
            <p:ph idx="1"/>
          </p:nvPr>
        </p:nvSpPr>
        <p:spPr>
          <a:xfrm>
            <a:off x="623392" y="1165894"/>
            <a:ext cx="11161240" cy="4351338"/>
          </a:xfrm>
        </p:spPr>
        <p:txBody>
          <a:bodyPr>
            <a:noAutofit/>
          </a:bodyPr>
          <a:lstStyle/>
          <a:p>
            <a:pPr marL="0" indent="0" algn="just">
              <a:buNone/>
            </a:pPr>
            <a:endParaRPr lang="en-US" sz="1800" dirty="0">
              <a:solidFill>
                <a:schemeClr val="accent1">
                  <a:lumMod val="75000"/>
                </a:schemeClr>
              </a:solidFill>
              <a:latin typeface="Helvetica Neue" charset="0"/>
            </a:endParaRPr>
          </a:p>
          <a:p>
            <a:pPr marL="0" indent="0" algn="just" fontAlgn="base">
              <a:buNone/>
            </a:pPr>
            <a:r>
              <a:rPr lang="en-US" sz="2800" b="1" dirty="0">
                <a:solidFill>
                  <a:schemeClr val="accent1">
                    <a:lumMod val="75000"/>
                  </a:schemeClr>
                </a:solidFill>
              </a:rPr>
              <a:t>Select and document ongoing management regime </a:t>
            </a:r>
            <a:r>
              <a:rPr lang="en-US" sz="2800" dirty="0">
                <a:solidFill>
                  <a:schemeClr val="accent1">
                    <a:lumMod val="75000"/>
                  </a:schemeClr>
                </a:solidFill>
              </a:rPr>
              <a:t>including either periodic inspection, automatic Monitoring and Targeting (</a:t>
            </a:r>
            <a:r>
              <a:rPr lang="en-US" sz="2800" dirty="0" err="1">
                <a:solidFill>
                  <a:schemeClr val="accent1">
                    <a:lumMod val="75000"/>
                  </a:schemeClr>
                </a:solidFill>
              </a:rPr>
              <a:t>aM&amp;T</a:t>
            </a:r>
            <a:r>
              <a:rPr lang="en-US" sz="2800" dirty="0">
                <a:solidFill>
                  <a:schemeClr val="accent1">
                    <a:lumMod val="75000"/>
                  </a:schemeClr>
                </a:solidFill>
              </a:rPr>
              <a:t>) reporting, software-based monitoring and fault detection, periodic recommissioning, or a combination of these approaches.</a:t>
            </a:r>
          </a:p>
          <a:p>
            <a:pPr marL="0" indent="0" algn="just" fontAlgn="base">
              <a:buNone/>
            </a:pPr>
            <a:endParaRPr lang="en-US" sz="2800" dirty="0">
              <a:solidFill>
                <a:schemeClr val="accent1">
                  <a:lumMod val="75000"/>
                </a:schemeClr>
              </a:solidFill>
            </a:endParaRPr>
          </a:p>
          <a:p>
            <a:pPr marL="0" indent="0" algn="just">
              <a:buNone/>
            </a:pPr>
            <a:r>
              <a:rPr lang="en-US" sz="2800" b="1" dirty="0">
                <a:solidFill>
                  <a:schemeClr val="accent1">
                    <a:lumMod val="75000"/>
                  </a:schemeClr>
                </a:solidFill>
              </a:rPr>
              <a:t>Develop an Operations, Maintenance and Monitoring Plan</a:t>
            </a:r>
            <a:r>
              <a:rPr lang="en-US" sz="2800" dirty="0">
                <a:solidFill>
                  <a:schemeClr val="accent1">
                    <a:lumMod val="75000"/>
                  </a:schemeClr>
                </a:solidFill>
              </a:rPr>
              <a:t>(pre-construction)</a:t>
            </a:r>
          </a:p>
        </p:txBody>
      </p:sp>
    </p:spTree>
    <p:extLst>
      <p:ext uri="{BB962C8B-B14F-4D97-AF65-F5344CB8AC3E}">
        <p14:creationId xmlns:p14="http://schemas.microsoft.com/office/powerpoint/2010/main" val="382987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3438" y="194044"/>
            <a:ext cx="8107362" cy="685800"/>
          </a:xfrm>
        </p:spPr>
        <p:txBody>
          <a:bodyPr>
            <a:normAutofit fontScale="90000"/>
          </a:bodyPr>
          <a:lstStyle/>
          <a:p>
            <a:r>
              <a:rPr lang="en-US" sz="3200" b="1" dirty="0">
                <a:solidFill>
                  <a:schemeClr val="accent1">
                    <a:lumMod val="75000"/>
                  </a:schemeClr>
                </a:solidFill>
              </a:rPr>
              <a:t>Measurement and Verification:</a:t>
            </a:r>
            <a:br>
              <a:rPr lang="en-US" sz="3200" b="1" dirty="0">
                <a:solidFill>
                  <a:schemeClr val="accent1">
                    <a:lumMod val="75000"/>
                  </a:schemeClr>
                </a:solidFill>
              </a:rPr>
            </a:br>
            <a:endParaRPr lang="en-US" sz="3200" b="1" i="1" dirty="0">
              <a:solidFill>
                <a:schemeClr val="accent1">
                  <a:lumMod val="75000"/>
                </a:schemeClr>
              </a:solidFill>
            </a:endParaRPr>
          </a:p>
        </p:txBody>
      </p:sp>
      <p:sp>
        <p:nvSpPr>
          <p:cNvPr id="3" name="Content Placeholder 2"/>
          <p:cNvSpPr>
            <a:spLocks noGrp="1"/>
          </p:cNvSpPr>
          <p:nvPr>
            <p:ph idx="1"/>
          </p:nvPr>
        </p:nvSpPr>
        <p:spPr>
          <a:xfrm>
            <a:off x="576499" y="879844"/>
            <a:ext cx="11161240" cy="4351338"/>
          </a:xfrm>
        </p:spPr>
        <p:txBody>
          <a:bodyPr>
            <a:noAutofit/>
          </a:bodyPr>
          <a:lstStyle/>
          <a:p>
            <a:pPr marL="0" indent="0" algn="just">
              <a:buNone/>
            </a:pPr>
            <a:endParaRPr lang="en-US" sz="1800" dirty="0">
              <a:solidFill>
                <a:schemeClr val="accent1">
                  <a:lumMod val="75000"/>
                </a:schemeClr>
              </a:solidFill>
              <a:latin typeface="Helvetica Neue" charset="0"/>
            </a:endParaRPr>
          </a:p>
          <a:p>
            <a:pPr marL="0" indent="0">
              <a:buNone/>
            </a:pPr>
            <a:r>
              <a:rPr lang="en-GB" sz="2400" dirty="0">
                <a:solidFill>
                  <a:schemeClr val="accent1">
                    <a:lumMod val="75000"/>
                  </a:schemeClr>
                </a:solidFill>
              </a:rPr>
              <a:t>The M&amp;V efforts must fully comply with applicable sections of </a:t>
            </a:r>
            <a:r>
              <a:rPr lang="en-GB" sz="2400" i="1" dirty="0">
                <a:solidFill>
                  <a:schemeClr val="accent1">
                    <a:lumMod val="75000"/>
                  </a:schemeClr>
                </a:solidFill>
              </a:rPr>
              <a:t>IPMVP Core Concepts-2016</a:t>
            </a:r>
            <a:r>
              <a:rPr lang="en-GB" sz="2400" dirty="0">
                <a:solidFill>
                  <a:schemeClr val="accent1">
                    <a:lumMod val="75000"/>
                  </a:schemeClr>
                </a:solidFill>
              </a:rPr>
              <a:t> Option C.  </a:t>
            </a:r>
            <a:endParaRPr lang="en-US" sz="2400" dirty="0">
              <a:solidFill>
                <a:schemeClr val="accent1">
                  <a:lumMod val="75000"/>
                </a:schemeClr>
              </a:solidFill>
            </a:endParaRPr>
          </a:p>
          <a:p>
            <a:pPr lvl="0"/>
            <a:r>
              <a:rPr lang="en-GB" sz="2400" b="1" dirty="0">
                <a:solidFill>
                  <a:schemeClr val="accent1">
                    <a:lumMod val="75000"/>
                  </a:schemeClr>
                </a:solidFill>
              </a:rPr>
              <a:t>Appoint an M&amp;V Professional </a:t>
            </a:r>
            <a:r>
              <a:rPr lang="en-GB" sz="2400" dirty="0">
                <a:solidFill>
                  <a:schemeClr val="accent1">
                    <a:lumMod val="75000"/>
                  </a:schemeClr>
                </a:solidFill>
              </a:rPr>
              <a:t>during the certification period who meets one of the following sets of requirements: </a:t>
            </a:r>
            <a:endParaRPr lang="en-US" sz="2400" dirty="0">
              <a:solidFill>
                <a:schemeClr val="accent1">
                  <a:lumMod val="75000"/>
                </a:schemeClr>
              </a:solidFill>
            </a:endParaRPr>
          </a:p>
          <a:p>
            <a:pPr lvl="1"/>
            <a:r>
              <a:rPr lang="en-GB" sz="2400" dirty="0">
                <a:solidFill>
                  <a:schemeClr val="accent1">
                    <a:lumMod val="75000"/>
                  </a:schemeClr>
                </a:solidFill>
              </a:rPr>
              <a:t>Association of Energy Engineers (AEE) Certified Measurement &amp; Verification Professional (CMVP) certification, </a:t>
            </a:r>
            <a:r>
              <a:rPr lang="en-GB" sz="2400" b="1" dirty="0">
                <a:solidFill>
                  <a:schemeClr val="accent1">
                    <a:lumMod val="75000"/>
                  </a:schemeClr>
                </a:solidFill>
              </a:rPr>
              <a:t>or</a:t>
            </a:r>
            <a:endParaRPr lang="en-US" sz="2400" dirty="0">
              <a:solidFill>
                <a:schemeClr val="accent1">
                  <a:lumMod val="75000"/>
                </a:schemeClr>
              </a:solidFill>
            </a:endParaRPr>
          </a:p>
          <a:p>
            <a:pPr lvl="1"/>
            <a:r>
              <a:rPr lang="en-GB" sz="2400" dirty="0">
                <a:solidFill>
                  <a:schemeClr val="accent1">
                    <a:lumMod val="75000"/>
                  </a:schemeClr>
                </a:solidFill>
              </a:rPr>
              <a:t>At least three years of demonstrated M&amp;V experience documented in the form of a CV outlining relevant project experience </a:t>
            </a:r>
          </a:p>
          <a:p>
            <a:pPr marL="457187" lvl="1" indent="0">
              <a:buNone/>
            </a:pPr>
            <a:endParaRPr lang="en-US" sz="2400" dirty="0">
              <a:solidFill>
                <a:schemeClr val="accent1">
                  <a:lumMod val="75000"/>
                </a:schemeClr>
              </a:solidFill>
            </a:endParaRPr>
          </a:p>
          <a:p>
            <a:pPr lvl="0"/>
            <a:r>
              <a:rPr lang="en-GB" sz="2400" b="1" dirty="0">
                <a:solidFill>
                  <a:schemeClr val="accent1">
                    <a:lumMod val="75000"/>
                  </a:schemeClr>
                </a:solidFill>
              </a:rPr>
              <a:t>Develop an IPMVP based M&amp;V Plan </a:t>
            </a:r>
            <a:r>
              <a:rPr lang="en-GB" sz="2400" dirty="0">
                <a:solidFill>
                  <a:schemeClr val="accent1">
                    <a:lumMod val="75000"/>
                  </a:schemeClr>
                </a:solidFill>
              </a:rPr>
              <a:t>as early in the project development process as possible that adheres to the </a:t>
            </a:r>
            <a:r>
              <a:rPr lang="en-GB" sz="2400" i="1" dirty="0">
                <a:solidFill>
                  <a:schemeClr val="accent1">
                    <a:lumMod val="75000"/>
                  </a:schemeClr>
                </a:solidFill>
              </a:rPr>
              <a:t>IPMVP Core Concepts-2016, Section 7.1</a:t>
            </a:r>
            <a:r>
              <a:rPr lang="en-GB" sz="2400" dirty="0">
                <a:solidFill>
                  <a:schemeClr val="accent1">
                    <a:lumMod val="75000"/>
                  </a:schemeClr>
                </a:solidFill>
              </a:rPr>
              <a:t>.</a:t>
            </a:r>
            <a:endParaRPr lang="en-US" sz="2400" dirty="0">
              <a:solidFill>
                <a:schemeClr val="accent1">
                  <a:lumMod val="75000"/>
                </a:schemeClr>
              </a:solidFill>
            </a:endParaRPr>
          </a:p>
        </p:txBody>
      </p:sp>
    </p:spTree>
    <p:extLst>
      <p:ext uri="{BB962C8B-B14F-4D97-AF65-F5344CB8AC3E}">
        <p14:creationId xmlns:p14="http://schemas.microsoft.com/office/powerpoint/2010/main" val="1429403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23542</TotalTime>
  <Words>683</Words>
  <Application>Microsoft Office PowerPoint</Application>
  <PresentationFormat>Widescreen</PresentationFormat>
  <Paragraphs>83</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Arial Rounded MT Bold</vt:lpstr>
      <vt:lpstr>Calibri</vt:lpstr>
      <vt:lpstr>Gotham Book</vt:lpstr>
      <vt:lpstr>Helvetica Neue</vt:lpstr>
      <vt:lpstr>Office Theme</vt:lpstr>
      <vt:lpstr>PowerPoint Presentation</vt:lpstr>
      <vt:lpstr>Agenda</vt:lpstr>
      <vt:lpstr>Baselining approach</vt:lpstr>
      <vt:lpstr>Savings calculations</vt:lpstr>
      <vt:lpstr>Savings calculations</vt:lpstr>
      <vt:lpstr>Savings calculations (on qualifications)</vt:lpstr>
      <vt:lpstr>Design, Construction and Verification</vt:lpstr>
      <vt:lpstr>Operations, Maintenance and Monitoring</vt:lpstr>
      <vt:lpstr>Measurement and Verification: </vt:lpstr>
      <vt:lpstr>Next steps</vt:lpstr>
      <vt:lpstr>PowerPoint Presentation</vt:lpstr>
      <vt:lpstr>Contacts </vt:lpstr>
    </vt:vector>
  </TitlesOfParts>
  <Manager/>
  <Company>Microsoft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Jorge Almeida</dc:creator>
  <cp:keywords/>
  <dc:description/>
  <cp:lastModifiedBy>Quitterie de Rivoyre</cp:lastModifiedBy>
  <cp:revision>421</cp:revision>
  <cp:lastPrinted>2016-02-03T22:23:10Z</cp:lastPrinted>
  <dcterms:created xsi:type="dcterms:W3CDTF">2014-10-16T10:30:49Z</dcterms:created>
  <dcterms:modified xsi:type="dcterms:W3CDTF">2018-04-25T08:35:40Z</dcterms:modified>
  <cp:category/>
</cp:coreProperties>
</file>